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0" r:id="rId3"/>
    <p:sldId id="272" r:id="rId4"/>
    <p:sldId id="274" r:id="rId5"/>
    <p:sldId id="273" r:id="rId6"/>
    <p:sldId id="277" r:id="rId7"/>
    <p:sldId id="261" r:id="rId8"/>
    <p:sldId id="262" r:id="rId9"/>
    <p:sldId id="263" r:id="rId10"/>
    <p:sldId id="264" r:id="rId11"/>
    <p:sldId id="265" r:id="rId12"/>
    <p:sldId id="266" r:id="rId13"/>
    <p:sldId id="267" r:id="rId14"/>
    <p:sldId id="268" r:id="rId15"/>
    <p:sldId id="260" r:id="rId16"/>
    <p:sldId id="275" r:id="rId17"/>
    <p:sldId id="279"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6" autoAdjust="0"/>
    <p:restoredTop sz="83827" autoAdjust="0"/>
  </p:normalViewPr>
  <p:slideViewPr>
    <p:cSldViewPr snapToGrid="0">
      <p:cViewPr varScale="1">
        <p:scale>
          <a:sx n="94" d="100"/>
          <a:sy n="94" d="100"/>
        </p:scale>
        <p:origin x="38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DCBE1-B09A-42A5-B26D-FDF128C785BC}"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D44FB-DAB3-4607-BFD1-934350087C62}" type="slidenum">
              <a:rPr lang="en-US" smtClean="0"/>
              <a:t>‹#›</a:t>
            </a:fld>
            <a:endParaRPr lang="en-US"/>
          </a:p>
        </p:txBody>
      </p:sp>
    </p:spTree>
    <p:extLst>
      <p:ext uri="{BB962C8B-B14F-4D97-AF65-F5344CB8AC3E}">
        <p14:creationId xmlns:p14="http://schemas.microsoft.com/office/powerpoint/2010/main" val="153370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3D44FB-DAB3-4607-BFD1-934350087C62}" type="slidenum">
              <a:rPr lang="en-US" smtClean="0"/>
              <a:t>1</a:t>
            </a:fld>
            <a:endParaRPr lang="en-US"/>
          </a:p>
        </p:txBody>
      </p:sp>
    </p:spTree>
    <p:extLst>
      <p:ext uri="{BB962C8B-B14F-4D97-AF65-F5344CB8AC3E}">
        <p14:creationId xmlns:p14="http://schemas.microsoft.com/office/powerpoint/2010/main" val="387167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words from the Gospel of John capture something essential about Professor Joachim Hagenauer. They speak of a life that gave generously, quietly, and with remarkable trust in others. And he believed in God!</a:t>
            </a:r>
          </a:p>
        </p:txBody>
      </p:sp>
      <p:sp>
        <p:nvSpPr>
          <p:cNvPr id="4" name="Slide Number Placeholder 3"/>
          <p:cNvSpPr>
            <a:spLocks noGrp="1"/>
          </p:cNvSpPr>
          <p:nvPr>
            <p:ph type="sldNum" sz="quarter" idx="5"/>
          </p:nvPr>
        </p:nvSpPr>
        <p:spPr/>
        <p:txBody>
          <a:bodyPr/>
          <a:lstStyle/>
          <a:p>
            <a:fld id="{B33D44FB-DAB3-4607-BFD1-934350087C62}" type="slidenum">
              <a:rPr lang="en-US" smtClean="0"/>
              <a:t>2</a:t>
            </a:fld>
            <a:endParaRPr lang="en-US"/>
          </a:p>
        </p:txBody>
      </p:sp>
    </p:spTree>
    <p:extLst>
      <p:ext uri="{BB962C8B-B14F-4D97-AF65-F5344CB8AC3E}">
        <p14:creationId xmlns:p14="http://schemas.microsoft.com/office/powerpoint/2010/main" val="11426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3D44FB-DAB3-4607-BFD1-934350087C62}" type="slidenum">
              <a:rPr lang="en-US" smtClean="0"/>
              <a:t>4</a:t>
            </a:fld>
            <a:endParaRPr lang="en-US"/>
          </a:p>
        </p:txBody>
      </p:sp>
    </p:spTree>
    <p:extLst>
      <p:ext uri="{BB962C8B-B14F-4D97-AF65-F5344CB8AC3E}">
        <p14:creationId xmlns:p14="http://schemas.microsoft.com/office/powerpoint/2010/main" val="326184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3D44FB-DAB3-4607-BFD1-934350087C62}" type="slidenum">
              <a:rPr lang="en-US" smtClean="0"/>
              <a:t>7</a:t>
            </a:fld>
            <a:endParaRPr lang="en-US"/>
          </a:p>
        </p:txBody>
      </p:sp>
    </p:spTree>
    <p:extLst>
      <p:ext uri="{BB962C8B-B14F-4D97-AF65-F5344CB8AC3E}">
        <p14:creationId xmlns:p14="http://schemas.microsoft.com/office/powerpoint/2010/main" val="52408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3D44FB-DAB3-4607-BFD1-934350087C62}" type="slidenum">
              <a:rPr lang="en-US" smtClean="0"/>
              <a:t>9</a:t>
            </a:fld>
            <a:endParaRPr lang="en-US"/>
          </a:p>
        </p:txBody>
      </p:sp>
    </p:spTree>
    <p:extLst>
      <p:ext uri="{BB962C8B-B14F-4D97-AF65-F5344CB8AC3E}">
        <p14:creationId xmlns:p14="http://schemas.microsoft.com/office/powerpoint/2010/main" val="54464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3D44FB-DAB3-4607-BFD1-934350087C62}" type="slidenum">
              <a:rPr lang="en-US" smtClean="0"/>
              <a:t>15</a:t>
            </a:fld>
            <a:endParaRPr lang="en-US"/>
          </a:p>
        </p:txBody>
      </p:sp>
    </p:spTree>
    <p:extLst>
      <p:ext uri="{BB962C8B-B14F-4D97-AF65-F5344CB8AC3E}">
        <p14:creationId xmlns:p14="http://schemas.microsoft.com/office/powerpoint/2010/main" val="359568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3D44FB-DAB3-4607-BFD1-934350087C62}" type="slidenum">
              <a:rPr lang="en-US" smtClean="0"/>
              <a:t>16</a:t>
            </a:fld>
            <a:endParaRPr lang="en-US"/>
          </a:p>
        </p:txBody>
      </p:sp>
    </p:spTree>
    <p:extLst>
      <p:ext uri="{BB962C8B-B14F-4D97-AF65-F5344CB8AC3E}">
        <p14:creationId xmlns:p14="http://schemas.microsoft.com/office/powerpoint/2010/main" val="3981453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325F-1DA0-1187-8C1F-9CE2D5AE9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7F42C-A2EA-0A5A-1311-6B99362C44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0BB8D-9088-C125-BEA0-26A0B139D5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words from the Gospel of John capture something essential about Professor Joachim Hagenauer. They speak of a life that gave generously, quietly, and with remarkable trust in others. And he believed in God!</a:t>
            </a:r>
          </a:p>
        </p:txBody>
      </p:sp>
      <p:sp>
        <p:nvSpPr>
          <p:cNvPr id="4" name="Slide Number Placeholder 3">
            <a:extLst>
              <a:ext uri="{FF2B5EF4-FFF2-40B4-BE49-F238E27FC236}">
                <a16:creationId xmlns:a16="http://schemas.microsoft.com/office/drawing/2014/main" id="{AFB286EB-9B64-AC78-4F56-B296688C6A2F}"/>
              </a:ext>
            </a:extLst>
          </p:cNvPr>
          <p:cNvSpPr>
            <a:spLocks noGrp="1"/>
          </p:cNvSpPr>
          <p:nvPr>
            <p:ph type="sldNum" sz="quarter" idx="5"/>
          </p:nvPr>
        </p:nvSpPr>
        <p:spPr/>
        <p:txBody>
          <a:bodyPr/>
          <a:lstStyle/>
          <a:p>
            <a:fld id="{B33D44FB-DAB3-4607-BFD1-934350087C62}" type="slidenum">
              <a:rPr lang="en-US" smtClean="0"/>
              <a:t>17</a:t>
            </a:fld>
            <a:endParaRPr lang="en-US"/>
          </a:p>
        </p:txBody>
      </p:sp>
    </p:spTree>
    <p:extLst>
      <p:ext uri="{BB962C8B-B14F-4D97-AF65-F5344CB8AC3E}">
        <p14:creationId xmlns:p14="http://schemas.microsoft.com/office/powerpoint/2010/main" val="66355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12F6-C8E3-CD31-8E1B-546B5DC578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6E9188-6F9D-F8D2-FA0E-B966FBAC6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7C5A09-86D7-5642-1149-F6538AAB894F}"/>
              </a:ext>
            </a:extLst>
          </p:cNvPr>
          <p:cNvSpPr>
            <a:spLocks noGrp="1"/>
          </p:cNvSpPr>
          <p:nvPr>
            <p:ph type="dt" sz="half" idx="10"/>
          </p:nvPr>
        </p:nvSpPr>
        <p:spPr/>
        <p:txBody>
          <a:bodyPr/>
          <a:lstStyle/>
          <a:p>
            <a:fld id="{F19A9764-7589-4A9D-A140-C83816282FA3}" type="datetimeFigureOut">
              <a:rPr lang="en-US" smtClean="0"/>
              <a:t>4/8/2026</a:t>
            </a:fld>
            <a:endParaRPr lang="en-US"/>
          </a:p>
        </p:txBody>
      </p:sp>
      <p:sp>
        <p:nvSpPr>
          <p:cNvPr id="5" name="Footer Placeholder 4">
            <a:extLst>
              <a:ext uri="{FF2B5EF4-FFF2-40B4-BE49-F238E27FC236}">
                <a16:creationId xmlns:a16="http://schemas.microsoft.com/office/drawing/2014/main" id="{11D306C1-E1CB-AA7C-65BF-8FEA43359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4FAC7-AEF7-AB73-E0FE-098598F927CC}"/>
              </a:ext>
            </a:extLst>
          </p:cNvPr>
          <p:cNvSpPr>
            <a:spLocks noGrp="1"/>
          </p:cNvSpPr>
          <p:nvPr>
            <p:ph type="sldNum" sz="quarter" idx="12"/>
          </p:nvPr>
        </p:nvSpPr>
        <p:spPr/>
        <p:txBody>
          <a:bodyPr/>
          <a:lstStyle/>
          <a:p>
            <a:fld id="{E4312287-90F2-4401-827B-B5973B364500}" type="slidenum">
              <a:rPr lang="en-US" smtClean="0"/>
              <a:t>‹#›</a:t>
            </a:fld>
            <a:endParaRPr lang="en-US"/>
          </a:p>
        </p:txBody>
      </p:sp>
    </p:spTree>
    <p:extLst>
      <p:ext uri="{BB962C8B-B14F-4D97-AF65-F5344CB8AC3E}">
        <p14:creationId xmlns:p14="http://schemas.microsoft.com/office/powerpoint/2010/main" val="391168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547B-15A9-144C-42B2-C6B85C88F4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AF65F3-62AB-62D2-0F17-8732C7865E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191AF-47D5-BE5C-8B56-CC6B7DADB1C2}"/>
              </a:ext>
            </a:extLst>
          </p:cNvPr>
          <p:cNvSpPr>
            <a:spLocks noGrp="1"/>
          </p:cNvSpPr>
          <p:nvPr>
            <p:ph type="dt" sz="half" idx="10"/>
          </p:nvPr>
        </p:nvSpPr>
        <p:spPr/>
        <p:txBody>
          <a:bodyPr/>
          <a:lstStyle/>
          <a:p>
            <a:fld id="{F19A9764-7589-4A9D-A140-C83816282FA3}" type="datetimeFigureOut">
              <a:rPr lang="en-US" smtClean="0"/>
              <a:t>4/8/2026</a:t>
            </a:fld>
            <a:endParaRPr lang="en-US"/>
          </a:p>
        </p:txBody>
      </p:sp>
      <p:sp>
        <p:nvSpPr>
          <p:cNvPr id="5" name="Footer Placeholder 4">
            <a:extLst>
              <a:ext uri="{FF2B5EF4-FFF2-40B4-BE49-F238E27FC236}">
                <a16:creationId xmlns:a16="http://schemas.microsoft.com/office/drawing/2014/main" id="{F96DA0E5-5532-9408-4485-12FDA432F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A5A14-E969-E8AB-2B2C-225410A185B6}"/>
              </a:ext>
            </a:extLst>
          </p:cNvPr>
          <p:cNvSpPr>
            <a:spLocks noGrp="1"/>
          </p:cNvSpPr>
          <p:nvPr>
            <p:ph type="sldNum" sz="quarter" idx="12"/>
          </p:nvPr>
        </p:nvSpPr>
        <p:spPr/>
        <p:txBody>
          <a:bodyPr/>
          <a:lstStyle/>
          <a:p>
            <a:fld id="{E4312287-90F2-4401-827B-B5973B364500}" type="slidenum">
              <a:rPr lang="en-US" smtClean="0"/>
              <a:t>‹#›</a:t>
            </a:fld>
            <a:endParaRPr lang="en-US"/>
          </a:p>
        </p:txBody>
      </p:sp>
    </p:spTree>
    <p:extLst>
      <p:ext uri="{BB962C8B-B14F-4D97-AF65-F5344CB8AC3E}">
        <p14:creationId xmlns:p14="http://schemas.microsoft.com/office/powerpoint/2010/main" val="398107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CAAEB8-3AA9-60B5-6E7E-9B29EDA1D2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C69D6B-25DA-D087-03F6-AD664FA8E0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2600E8-AA2A-F9CD-98C2-FCAD993FCE4F}"/>
              </a:ext>
            </a:extLst>
          </p:cNvPr>
          <p:cNvSpPr>
            <a:spLocks noGrp="1"/>
          </p:cNvSpPr>
          <p:nvPr>
            <p:ph type="dt" sz="half" idx="10"/>
          </p:nvPr>
        </p:nvSpPr>
        <p:spPr/>
        <p:txBody>
          <a:bodyPr/>
          <a:lstStyle/>
          <a:p>
            <a:fld id="{F19A9764-7589-4A9D-A140-C83816282FA3}" type="datetimeFigureOut">
              <a:rPr lang="en-US" smtClean="0"/>
              <a:t>4/8/2026</a:t>
            </a:fld>
            <a:endParaRPr lang="en-US"/>
          </a:p>
        </p:txBody>
      </p:sp>
      <p:sp>
        <p:nvSpPr>
          <p:cNvPr id="5" name="Footer Placeholder 4">
            <a:extLst>
              <a:ext uri="{FF2B5EF4-FFF2-40B4-BE49-F238E27FC236}">
                <a16:creationId xmlns:a16="http://schemas.microsoft.com/office/drawing/2014/main" id="{3B3F918B-05B5-97CC-7EEF-6C099A0B6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53800-0CEE-F197-84E9-9359C57C2070}"/>
              </a:ext>
            </a:extLst>
          </p:cNvPr>
          <p:cNvSpPr>
            <a:spLocks noGrp="1"/>
          </p:cNvSpPr>
          <p:nvPr>
            <p:ph type="sldNum" sz="quarter" idx="12"/>
          </p:nvPr>
        </p:nvSpPr>
        <p:spPr/>
        <p:txBody>
          <a:bodyPr/>
          <a:lstStyle/>
          <a:p>
            <a:fld id="{E4312287-90F2-4401-827B-B5973B364500}" type="slidenum">
              <a:rPr lang="en-US" smtClean="0"/>
              <a:t>‹#›</a:t>
            </a:fld>
            <a:endParaRPr lang="en-US"/>
          </a:p>
        </p:txBody>
      </p:sp>
    </p:spTree>
    <p:extLst>
      <p:ext uri="{BB962C8B-B14F-4D97-AF65-F5344CB8AC3E}">
        <p14:creationId xmlns:p14="http://schemas.microsoft.com/office/powerpoint/2010/main" val="151234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3562-63F8-488A-E6EB-9140689F0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581D1-6F55-9335-A3A3-CAB7B6C881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FE608-3F39-F456-AAED-6F571F54399E}"/>
              </a:ext>
            </a:extLst>
          </p:cNvPr>
          <p:cNvSpPr>
            <a:spLocks noGrp="1"/>
          </p:cNvSpPr>
          <p:nvPr>
            <p:ph type="dt" sz="half" idx="10"/>
          </p:nvPr>
        </p:nvSpPr>
        <p:spPr/>
        <p:txBody>
          <a:bodyPr/>
          <a:lstStyle/>
          <a:p>
            <a:fld id="{F19A9764-7589-4A9D-A140-C83816282FA3}" type="datetimeFigureOut">
              <a:rPr lang="en-US" smtClean="0"/>
              <a:t>4/8/2026</a:t>
            </a:fld>
            <a:endParaRPr lang="en-US"/>
          </a:p>
        </p:txBody>
      </p:sp>
      <p:sp>
        <p:nvSpPr>
          <p:cNvPr id="5" name="Footer Placeholder 4">
            <a:extLst>
              <a:ext uri="{FF2B5EF4-FFF2-40B4-BE49-F238E27FC236}">
                <a16:creationId xmlns:a16="http://schemas.microsoft.com/office/drawing/2014/main" id="{8F404B22-4763-B1BD-DDEE-7ADBC22E7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BB149-CFCF-580E-D358-998E8022FFC9}"/>
              </a:ext>
            </a:extLst>
          </p:cNvPr>
          <p:cNvSpPr>
            <a:spLocks noGrp="1"/>
          </p:cNvSpPr>
          <p:nvPr>
            <p:ph type="sldNum" sz="quarter" idx="12"/>
          </p:nvPr>
        </p:nvSpPr>
        <p:spPr/>
        <p:txBody>
          <a:bodyPr/>
          <a:lstStyle/>
          <a:p>
            <a:fld id="{E4312287-90F2-4401-827B-B5973B364500}" type="slidenum">
              <a:rPr lang="en-US" smtClean="0"/>
              <a:t>‹#›</a:t>
            </a:fld>
            <a:endParaRPr lang="en-US"/>
          </a:p>
        </p:txBody>
      </p:sp>
    </p:spTree>
    <p:extLst>
      <p:ext uri="{BB962C8B-B14F-4D97-AF65-F5344CB8AC3E}">
        <p14:creationId xmlns:p14="http://schemas.microsoft.com/office/powerpoint/2010/main" val="150120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86C71-8BCC-B0FA-EECC-FB8F0B3669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59642C-1940-A786-4389-F1BB7BBC0F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4E6CE7-ECDC-FBAA-3A31-5E7655905D5E}"/>
              </a:ext>
            </a:extLst>
          </p:cNvPr>
          <p:cNvSpPr>
            <a:spLocks noGrp="1"/>
          </p:cNvSpPr>
          <p:nvPr>
            <p:ph type="dt" sz="half" idx="10"/>
          </p:nvPr>
        </p:nvSpPr>
        <p:spPr/>
        <p:txBody>
          <a:bodyPr/>
          <a:lstStyle/>
          <a:p>
            <a:fld id="{F19A9764-7589-4A9D-A140-C83816282FA3}" type="datetimeFigureOut">
              <a:rPr lang="en-US" smtClean="0"/>
              <a:t>4/8/2026</a:t>
            </a:fld>
            <a:endParaRPr lang="en-US"/>
          </a:p>
        </p:txBody>
      </p:sp>
      <p:sp>
        <p:nvSpPr>
          <p:cNvPr id="5" name="Footer Placeholder 4">
            <a:extLst>
              <a:ext uri="{FF2B5EF4-FFF2-40B4-BE49-F238E27FC236}">
                <a16:creationId xmlns:a16="http://schemas.microsoft.com/office/drawing/2014/main" id="{703CBA82-6247-9D5E-819E-EA35691C7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D770B-3C67-30BE-BD16-5988834BE7D0}"/>
              </a:ext>
            </a:extLst>
          </p:cNvPr>
          <p:cNvSpPr>
            <a:spLocks noGrp="1"/>
          </p:cNvSpPr>
          <p:nvPr>
            <p:ph type="sldNum" sz="quarter" idx="12"/>
          </p:nvPr>
        </p:nvSpPr>
        <p:spPr/>
        <p:txBody>
          <a:bodyPr/>
          <a:lstStyle/>
          <a:p>
            <a:fld id="{E4312287-90F2-4401-827B-B5973B364500}" type="slidenum">
              <a:rPr lang="en-US" smtClean="0"/>
              <a:t>‹#›</a:t>
            </a:fld>
            <a:endParaRPr lang="en-US"/>
          </a:p>
        </p:txBody>
      </p:sp>
    </p:spTree>
    <p:extLst>
      <p:ext uri="{BB962C8B-B14F-4D97-AF65-F5344CB8AC3E}">
        <p14:creationId xmlns:p14="http://schemas.microsoft.com/office/powerpoint/2010/main" val="18228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7650-C235-CBED-69FD-398C4FBE0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ADCDE-FE68-4A3A-3E5E-A6BE71D64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34625A-D339-1E9F-9B9D-2E4D420898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9BB184-2558-E5C2-1775-CAFB9E7648FE}"/>
              </a:ext>
            </a:extLst>
          </p:cNvPr>
          <p:cNvSpPr>
            <a:spLocks noGrp="1"/>
          </p:cNvSpPr>
          <p:nvPr>
            <p:ph type="dt" sz="half" idx="10"/>
          </p:nvPr>
        </p:nvSpPr>
        <p:spPr/>
        <p:txBody>
          <a:bodyPr/>
          <a:lstStyle/>
          <a:p>
            <a:fld id="{F19A9764-7589-4A9D-A140-C83816282FA3}" type="datetimeFigureOut">
              <a:rPr lang="en-US" smtClean="0"/>
              <a:t>4/8/2026</a:t>
            </a:fld>
            <a:endParaRPr lang="en-US"/>
          </a:p>
        </p:txBody>
      </p:sp>
      <p:sp>
        <p:nvSpPr>
          <p:cNvPr id="6" name="Footer Placeholder 5">
            <a:extLst>
              <a:ext uri="{FF2B5EF4-FFF2-40B4-BE49-F238E27FC236}">
                <a16:creationId xmlns:a16="http://schemas.microsoft.com/office/drawing/2014/main" id="{30412099-DF51-4EA1-07B9-028C14469A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01C5D-12F2-BC72-6F94-3646A79B08EF}"/>
              </a:ext>
            </a:extLst>
          </p:cNvPr>
          <p:cNvSpPr>
            <a:spLocks noGrp="1"/>
          </p:cNvSpPr>
          <p:nvPr>
            <p:ph type="sldNum" sz="quarter" idx="12"/>
          </p:nvPr>
        </p:nvSpPr>
        <p:spPr/>
        <p:txBody>
          <a:bodyPr/>
          <a:lstStyle/>
          <a:p>
            <a:fld id="{E4312287-90F2-4401-827B-B5973B364500}" type="slidenum">
              <a:rPr lang="en-US" smtClean="0"/>
              <a:t>‹#›</a:t>
            </a:fld>
            <a:endParaRPr lang="en-US"/>
          </a:p>
        </p:txBody>
      </p:sp>
    </p:spTree>
    <p:extLst>
      <p:ext uri="{BB962C8B-B14F-4D97-AF65-F5344CB8AC3E}">
        <p14:creationId xmlns:p14="http://schemas.microsoft.com/office/powerpoint/2010/main" val="311159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9593-2FB3-2BAE-DDA8-8EFE08F2CB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3D26E6-7E15-6A69-20B1-2AA457F52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E0CC89-E365-A31C-CED8-A4A444704D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FA7C3-40A4-B6F3-7829-5ECF786E2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02A6C-2E51-F046-B2FD-CAF0ECF0C7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C1E78-6E2B-E9C4-110A-2F1A081ED23B}"/>
              </a:ext>
            </a:extLst>
          </p:cNvPr>
          <p:cNvSpPr>
            <a:spLocks noGrp="1"/>
          </p:cNvSpPr>
          <p:nvPr>
            <p:ph type="dt" sz="half" idx="10"/>
          </p:nvPr>
        </p:nvSpPr>
        <p:spPr/>
        <p:txBody>
          <a:bodyPr/>
          <a:lstStyle/>
          <a:p>
            <a:fld id="{F19A9764-7589-4A9D-A140-C83816282FA3}" type="datetimeFigureOut">
              <a:rPr lang="en-US" smtClean="0"/>
              <a:t>4/8/2026</a:t>
            </a:fld>
            <a:endParaRPr lang="en-US"/>
          </a:p>
        </p:txBody>
      </p:sp>
      <p:sp>
        <p:nvSpPr>
          <p:cNvPr id="8" name="Footer Placeholder 7">
            <a:extLst>
              <a:ext uri="{FF2B5EF4-FFF2-40B4-BE49-F238E27FC236}">
                <a16:creationId xmlns:a16="http://schemas.microsoft.com/office/drawing/2014/main" id="{6C293043-AE54-DEB3-C83F-A4B0A8885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10019D-CC76-5313-BBE5-90E55F8835FD}"/>
              </a:ext>
            </a:extLst>
          </p:cNvPr>
          <p:cNvSpPr>
            <a:spLocks noGrp="1"/>
          </p:cNvSpPr>
          <p:nvPr>
            <p:ph type="sldNum" sz="quarter" idx="12"/>
          </p:nvPr>
        </p:nvSpPr>
        <p:spPr/>
        <p:txBody>
          <a:bodyPr/>
          <a:lstStyle/>
          <a:p>
            <a:fld id="{E4312287-90F2-4401-827B-B5973B364500}" type="slidenum">
              <a:rPr lang="en-US" smtClean="0"/>
              <a:t>‹#›</a:t>
            </a:fld>
            <a:endParaRPr lang="en-US"/>
          </a:p>
        </p:txBody>
      </p:sp>
    </p:spTree>
    <p:extLst>
      <p:ext uri="{BB962C8B-B14F-4D97-AF65-F5344CB8AC3E}">
        <p14:creationId xmlns:p14="http://schemas.microsoft.com/office/powerpoint/2010/main" val="72601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65BD4-DE5F-A071-ED36-D59977732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C039C8-C6DE-FCDA-18E4-806F8BC954D0}"/>
              </a:ext>
            </a:extLst>
          </p:cNvPr>
          <p:cNvSpPr>
            <a:spLocks noGrp="1"/>
          </p:cNvSpPr>
          <p:nvPr>
            <p:ph type="dt" sz="half" idx="10"/>
          </p:nvPr>
        </p:nvSpPr>
        <p:spPr/>
        <p:txBody>
          <a:bodyPr/>
          <a:lstStyle/>
          <a:p>
            <a:fld id="{F19A9764-7589-4A9D-A140-C83816282FA3}" type="datetimeFigureOut">
              <a:rPr lang="en-US" smtClean="0"/>
              <a:t>4/8/2026</a:t>
            </a:fld>
            <a:endParaRPr lang="en-US"/>
          </a:p>
        </p:txBody>
      </p:sp>
      <p:sp>
        <p:nvSpPr>
          <p:cNvPr id="4" name="Footer Placeholder 3">
            <a:extLst>
              <a:ext uri="{FF2B5EF4-FFF2-40B4-BE49-F238E27FC236}">
                <a16:creationId xmlns:a16="http://schemas.microsoft.com/office/drawing/2014/main" id="{8D54014F-38E8-F4A7-193C-E66552169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2F689-D803-5CB8-F1BC-B5E0FB0EC840}"/>
              </a:ext>
            </a:extLst>
          </p:cNvPr>
          <p:cNvSpPr>
            <a:spLocks noGrp="1"/>
          </p:cNvSpPr>
          <p:nvPr>
            <p:ph type="sldNum" sz="quarter" idx="12"/>
          </p:nvPr>
        </p:nvSpPr>
        <p:spPr/>
        <p:txBody>
          <a:bodyPr/>
          <a:lstStyle/>
          <a:p>
            <a:fld id="{E4312287-90F2-4401-827B-B5973B364500}" type="slidenum">
              <a:rPr lang="en-US" smtClean="0"/>
              <a:t>‹#›</a:t>
            </a:fld>
            <a:endParaRPr lang="en-US"/>
          </a:p>
        </p:txBody>
      </p:sp>
    </p:spTree>
    <p:extLst>
      <p:ext uri="{BB962C8B-B14F-4D97-AF65-F5344CB8AC3E}">
        <p14:creationId xmlns:p14="http://schemas.microsoft.com/office/powerpoint/2010/main" val="422437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DC3C48-7CA8-C64C-74A7-7852EC17666E}"/>
              </a:ext>
            </a:extLst>
          </p:cNvPr>
          <p:cNvSpPr>
            <a:spLocks noGrp="1"/>
          </p:cNvSpPr>
          <p:nvPr>
            <p:ph type="dt" sz="half" idx="10"/>
          </p:nvPr>
        </p:nvSpPr>
        <p:spPr/>
        <p:txBody>
          <a:bodyPr/>
          <a:lstStyle/>
          <a:p>
            <a:fld id="{F19A9764-7589-4A9D-A140-C83816282FA3}" type="datetimeFigureOut">
              <a:rPr lang="en-US" smtClean="0"/>
              <a:t>4/8/2026</a:t>
            </a:fld>
            <a:endParaRPr lang="en-US"/>
          </a:p>
        </p:txBody>
      </p:sp>
      <p:sp>
        <p:nvSpPr>
          <p:cNvPr id="3" name="Footer Placeholder 2">
            <a:extLst>
              <a:ext uri="{FF2B5EF4-FFF2-40B4-BE49-F238E27FC236}">
                <a16:creationId xmlns:a16="http://schemas.microsoft.com/office/drawing/2014/main" id="{C0B589F1-A864-DADB-1AB1-E550010372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F6955E-F902-0E8C-1F8F-ADEAA0C42E89}"/>
              </a:ext>
            </a:extLst>
          </p:cNvPr>
          <p:cNvSpPr>
            <a:spLocks noGrp="1"/>
          </p:cNvSpPr>
          <p:nvPr>
            <p:ph type="sldNum" sz="quarter" idx="12"/>
          </p:nvPr>
        </p:nvSpPr>
        <p:spPr/>
        <p:txBody>
          <a:bodyPr/>
          <a:lstStyle/>
          <a:p>
            <a:fld id="{E4312287-90F2-4401-827B-B5973B364500}" type="slidenum">
              <a:rPr lang="en-US" smtClean="0"/>
              <a:t>‹#›</a:t>
            </a:fld>
            <a:endParaRPr lang="en-US"/>
          </a:p>
        </p:txBody>
      </p:sp>
    </p:spTree>
    <p:extLst>
      <p:ext uri="{BB962C8B-B14F-4D97-AF65-F5344CB8AC3E}">
        <p14:creationId xmlns:p14="http://schemas.microsoft.com/office/powerpoint/2010/main" val="346263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1B9D-6102-990C-271E-2F3320D40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C7E3D1-FA88-53D3-7AB3-E2DEE4EAB7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0D5E3B-8083-53E6-30FF-9FD758ACD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702F6-6642-E792-BFDA-C34B8FCD0B03}"/>
              </a:ext>
            </a:extLst>
          </p:cNvPr>
          <p:cNvSpPr>
            <a:spLocks noGrp="1"/>
          </p:cNvSpPr>
          <p:nvPr>
            <p:ph type="dt" sz="half" idx="10"/>
          </p:nvPr>
        </p:nvSpPr>
        <p:spPr/>
        <p:txBody>
          <a:bodyPr/>
          <a:lstStyle/>
          <a:p>
            <a:fld id="{F19A9764-7589-4A9D-A140-C83816282FA3}" type="datetimeFigureOut">
              <a:rPr lang="en-US" smtClean="0"/>
              <a:t>4/8/2026</a:t>
            </a:fld>
            <a:endParaRPr lang="en-US"/>
          </a:p>
        </p:txBody>
      </p:sp>
      <p:sp>
        <p:nvSpPr>
          <p:cNvPr id="6" name="Footer Placeholder 5">
            <a:extLst>
              <a:ext uri="{FF2B5EF4-FFF2-40B4-BE49-F238E27FC236}">
                <a16:creationId xmlns:a16="http://schemas.microsoft.com/office/drawing/2014/main" id="{3B3ADBD4-8152-94F7-E213-FDD756E41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94071-4FE7-C1A7-34A1-CF8D55E655B5}"/>
              </a:ext>
            </a:extLst>
          </p:cNvPr>
          <p:cNvSpPr>
            <a:spLocks noGrp="1"/>
          </p:cNvSpPr>
          <p:nvPr>
            <p:ph type="sldNum" sz="quarter" idx="12"/>
          </p:nvPr>
        </p:nvSpPr>
        <p:spPr/>
        <p:txBody>
          <a:bodyPr/>
          <a:lstStyle/>
          <a:p>
            <a:fld id="{E4312287-90F2-4401-827B-B5973B364500}" type="slidenum">
              <a:rPr lang="en-US" smtClean="0"/>
              <a:t>‹#›</a:t>
            </a:fld>
            <a:endParaRPr lang="en-US"/>
          </a:p>
        </p:txBody>
      </p:sp>
    </p:spTree>
    <p:extLst>
      <p:ext uri="{BB962C8B-B14F-4D97-AF65-F5344CB8AC3E}">
        <p14:creationId xmlns:p14="http://schemas.microsoft.com/office/powerpoint/2010/main" val="209362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4E50-6A0B-1230-69EF-3695B5F630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E9EEBC-E46C-C436-1A1A-438F77E525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234040-C3F4-1D45-9BEA-FD9D31715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3DEDB-9D3B-EAB4-9A2F-79CDBF3FD227}"/>
              </a:ext>
            </a:extLst>
          </p:cNvPr>
          <p:cNvSpPr>
            <a:spLocks noGrp="1"/>
          </p:cNvSpPr>
          <p:nvPr>
            <p:ph type="dt" sz="half" idx="10"/>
          </p:nvPr>
        </p:nvSpPr>
        <p:spPr/>
        <p:txBody>
          <a:bodyPr/>
          <a:lstStyle/>
          <a:p>
            <a:fld id="{F19A9764-7589-4A9D-A140-C83816282FA3}" type="datetimeFigureOut">
              <a:rPr lang="en-US" smtClean="0"/>
              <a:t>4/8/2026</a:t>
            </a:fld>
            <a:endParaRPr lang="en-US"/>
          </a:p>
        </p:txBody>
      </p:sp>
      <p:sp>
        <p:nvSpPr>
          <p:cNvPr id="6" name="Footer Placeholder 5">
            <a:extLst>
              <a:ext uri="{FF2B5EF4-FFF2-40B4-BE49-F238E27FC236}">
                <a16:creationId xmlns:a16="http://schemas.microsoft.com/office/drawing/2014/main" id="{36AE16DE-85B7-8AC7-AC30-EB58BC666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5D6E4B-6817-1EEE-6E13-82D209A0D109}"/>
              </a:ext>
            </a:extLst>
          </p:cNvPr>
          <p:cNvSpPr>
            <a:spLocks noGrp="1"/>
          </p:cNvSpPr>
          <p:nvPr>
            <p:ph type="sldNum" sz="quarter" idx="12"/>
          </p:nvPr>
        </p:nvSpPr>
        <p:spPr/>
        <p:txBody>
          <a:bodyPr/>
          <a:lstStyle/>
          <a:p>
            <a:fld id="{E4312287-90F2-4401-827B-B5973B364500}" type="slidenum">
              <a:rPr lang="en-US" smtClean="0"/>
              <a:t>‹#›</a:t>
            </a:fld>
            <a:endParaRPr lang="en-US"/>
          </a:p>
        </p:txBody>
      </p:sp>
    </p:spTree>
    <p:extLst>
      <p:ext uri="{BB962C8B-B14F-4D97-AF65-F5344CB8AC3E}">
        <p14:creationId xmlns:p14="http://schemas.microsoft.com/office/powerpoint/2010/main" val="34909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C2F64-639A-D4CA-B7D0-335A3A9E7C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09A722-2222-5A53-74C7-7A9A5026A3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CFB37-3030-8AAE-0530-E432D18ACA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9A9764-7589-4A9D-A140-C83816282FA3}" type="datetimeFigureOut">
              <a:rPr lang="en-US" smtClean="0"/>
              <a:t>4/8/2026</a:t>
            </a:fld>
            <a:endParaRPr lang="en-US"/>
          </a:p>
        </p:txBody>
      </p:sp>
      <p:sp>
        <p:nvSpPr>
          <p:cNvPr id="5" name="Footer Placeholder 4">
            <a:extLst>
              <a:ext uri="{FF2B5EF4-FFF2-40B4-BE49-F238E27FC236}">
                <a16:creationId xmlns:a16="http://schemas.microsoft.com/office/drawing/2014/main" id="{A03178F8-9B52-8A38-718A-75DA007DA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558A803-ACF1-A0E6-D2DC-A16AE866B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312287-90F2-4401-827B-B5973B364500}" type="slidenum">
              <a:rPr lang="en-US" smtClean="0"/>
              <a:t>‹#›</a:t>
            </a:fld>
            <a:endParaRPr lang="en-US"/>
          </a:p>
        </p:txBody>
      </p:sp>
    </p:spTree>
    <p:extLst>
      <p:ext uri="{BB962C8B-B14F-4D97-AF65-F5344CB8AC3E}">
        <p14:creationId xmlns:p14="http://schemas.microsoft.com/office/powerpoint/2010/main" val="3423720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o alternative text description for this image">
            <a:extLst>
              <a:ext uri="{FF2B5EF4-FFF2-40B4-BE49-F238E27FC236}">
                <a16:creationId xmlns:a16="http://schemas.microsoft.com/office/drawing/2014/main" id="{697EDDD9-637C-61FF-2687-C32F1720E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91" r="23298"/>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CFD9C6-8DFE-3F52-4C85-6D211F0D9113}"/>
              </a:ext>
            </a:extLst>
          </p:cNvPr>
          <p:cNvSpPr>
            <a:spLocks noGrp="1"/>
          </p:cNvSpPr>
          <p:nvPr>
            <p:ph type="ctrTitle"/>
          </p:nvPr>
        </p:nvSpPr>
        <p:spPr>
          <a:xfrm>
            <a:off x="477981" y="1122363"/>
            <a:ext cx="4023360" cy="3204134"/>
          </a:xfrm>
        </p:spPr>
        <p:txBody>
          <a:bodyPr anchor="b">
            <a:normAutofit/>
          </a:bodyPr>
          <a:lstStyle/>
          <a:p>
            <a:pPr algn="l"/>
            <a:r>
              <a:rPr lang="en-US" sz="4400">
                <a:solidFill>
                  <a:schemeClr val="bg1"/>
                </a:solidFill>
              </a:rPr>
              <a:t>In Memoriam </a:t>
            </a:r>
            <a:br>
              <a:rPr lang="en-US" sz="4400">
                <a:solidFill>
                  <a:schemeClr val="bg1"/>
                </a:solidFill>
              </a:rPr>
            </a:br>
            <a:r>
              <a:rPr lang="en-US" sz="4400">
                <a:solidFill>
                  <a:schemeClr val="bg1"/>
                </a:solidFill>
              </a:rPr>
              <a:t>Professor Dr.-Ing </a:t>
            </a:r>
            <a:br>
              <a:rPr lang="en-US" sz="4400">
                <a:solidFill>
                  <a:schemeClr val="bg1"/>
                </a:solidFill>
              </a:rPr>
            </a:br>
            <a:r>
              <a:rPr lang="en-US" sz="4400">
                <a:solidFill>
                  <a:schemeClr val="bg1"/>
                </a:solidFill>
              </a:rPr>
              <a:t>Joachim Hagenauer</a:t>
            </a:r>
          </a:p>
        </p:txBody>
      </p:sp>
      <p:sp>
        <p:nvSpPr>
          <p:cNvPr id="3" name="Subtitle 2">
            <a:extLst>
              <a:ext uri="{FF2B5EF4-FFF2-40B4-BE49-F238E27FC236}">
                <a16:creationId xmlns:a16="http://schemas.microsoft.com/office/drawing/2014/main" id="{9D197BE9-E863-177C-711C-7A4BB4995165}"/>
              </a:ext>
            </a:extLst>
          </p:cNvPr>
          <p:cNvSpPr>
            <a:spLocks noGrp="1"/>
          </p:cNvSpPr>
          <p:nvPr>
            <p:ph type="subTitle" idx="1"/>
          </p:nvPr>
        </p:nvSpPr>
        <p:spPr>
          <a:xfrm>
            <a:off x="477980" y="4872922"/>
            <a:ext cx="4023359" cy="1208141"/>
          </a:xfrm>
        </p:spPr>
        <p:txBody>
          <a:bodyPr>
            <a:normAutofit/>
          </a:bodyPr>
          <a:lstStyle/>
          <a:p>
            <a:pPr algn="l"/>
            <a:r>
              <a:rPr lang="en-US" sz="1900">
                <a:solidFill>
                  <a:schemeClr val="bg1"/>
                </a:solidFill>
              </a:rPr>
              <a:t>Memories from early 90s until today</a:t>
            </a:r>
          </a:p>
          <a:p>
            <a:pPr algn="l"/>
            <a:endParaRPr lang="en-US" sz="1900">
              <a:solidFill>
                <a:schemeClr val="bg1"/>
              </a:solidFill>
            </a:endParaRPr>
          </a:p>
          <a:p>
            <a:pPr algn="l"/>
            <a:r>
              <a:rPr lang="en-US" sz="1900">
                <a:solidFill>
                  <a:schemeClr val="bg1"/>
                </a:solidFill>
              </a:rPr>
              <a:t>Dr. Thomas Stockhammer</a:t>
            </a:r>
          </a:p>
        </p:txBody>
      </p:sp>
      <p:sp>
        <p:nvSpPr>
          <p:cNvPr id="2059"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02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p:cNvSpPr>
            <a:spLocks noGrp="1"/>
          </p:cNvSpPr>
          <p:nvPr>
            <p:ph type="title"/>
          </p:nvPr>
        </p:nvSpPr>
        <p:spPr>
          <a:xfrm>
            <a:off x="1268127" y="2023558"/>
            <a:ext cx="3521265" cy="2491292"/>
          </a:xfrm>
        </p:spPr>
        <p:txBody>
          <a:bodyPr anchor="t">
            <a:normAutofit/>
          </a:bodyPr>
          <a:lstStyle/>
          <a:p>
            <a:r>
              <a:rPr lang="en-US" sz="4000"/>
              <a:t>Day 3</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9175" y="1311088"/>
            <a:ext cx="5276850" cy="4327261"/>
          </a:xfrm>
        </p:spPr>
        <p:txBody>
          <a:bodyPr>
            <a:normAutofit/>
          </a:bodyPr>
          <a:lstStyle/>
          <a:p>
            <a:endParaRPr lang="en-US" sz="2000" dirty="0">
              <a:solidFill>
                <a:schemeClr val="tx1">
                  <a:alpha val="80000"/>
                </a:schemeClr>
              </a:solidFill>
            </a:endParaRPr>
          </a:p>
          <a:p>
            <a:pPr>
              <a:defRPr sz="1400"/>
            </a:pPr>
            <a:r>
              <a:rPr lang="en-US" sz="2000" dirty="0">
                <a:solidFill>
                  <a:schemeClr val="tx1">
                    <a:alpha val="80000"/>
                  </a:schemeClr>
                </a:solidFill>
              </a:rPr>
              <a:t>And God said, Let the hardware be gathered together on the second floor into one place, and let the </a:t>
            </a:r>
            <a:r>
              <a:rPr lang="en-US" sz="2000" b="1" dirty="0">
                <a:solidFill>
                  <a:schemeClr val="tx1">
                    <a:alpha val="80000"/>
                  </a:schemeClr>
                </a:solidFill>
              </a:rPr>
              <a:t>mobile communications laboratory</a:t>
            </a:r>
            <a:r>
              <a:rPr lang="en-US" sz="2000" dirty="0">
                <a:solidFill>
                  <a:schemeClr val="tx1">
                    <a:alpha val="80000"/>
                  </a:schemeClr>
                </a:solidFill>
              </a:rPr>
              <a:t> appear. And it was so. And God called the laboratory our flagship, and the gathering of computers he named after </a:t>
            </a:r>
            <a:r>
              <a:rPr lang="en-US" sz="2000" b="1" dirty="0">
                <a:solidFill>
                  <a:schemeClr val="tx1">
                    <a:alpha val="80000"/>
                  </a:schemeClr>
                </a:solidFill>
              </a:rPr>
              <a:t>composers</a:t>
            </a:r>
            <a:r>
              <a:rPr lang="en-US" sz="2000" dirty="0">
                <a:solidFill>
                  <a:schemeClr val="tx1">
                    <a:alpha val="80000"/>
                  </a:schemeClr>
                </a:solidFill>
              </a:rPr>
              <a:t>. And God saw that it was good.</a:t>
            </a:r>
            <a:br>
              <a:rPr lang="en-US" sz="2000" dirty="0">
                <a:solidFill>
                  <a:schemeClr val="tx1">
                    <a:alpha val="80000"/>
                  </a:schemeClr>
                </a:solidFill>
              </a:rPr>
            </a:br>
            <a:r>
              <a:rPr lang="en-US" sz="2000" dirty="0">
                <a:solidFill>
                  <a:schemeClr val="tx1">
                    <a:alpha val="80000"/>
                  </a:schemeClr>
                </a:solidFill>
              </a:rPr>
              <a:t>And God said, Let the computers bring forth results, systems that iterate, </a:t>
            </a:r>
            <a:r>
              <a:rPr lang="en-US" sz="2000" b="1" dirty="0">
                <a:solidFill>
                  <a:schemeClr val="accent6">
                    <a:lumMod val="60000"/>
                    <a:lumOff val="40000"/>
                    <a:alpha val="80000"/>
                  </a:schemeClr>
                </a:solidFill>
              </a:rPr>
              <a:t>green</a:t>
            </a:r>
            <a:r>
              <a:rPr lang="en-US" sz="2000" dirty="0">
                <a:solidFill>
                  <a:schemeClr val="tx1">
                    <a:alpha val="80000"/>
                  </a:schemeClr>
                </a:solidFill>
              </a:rPr>
              <a:t> and </a:t>
            </a:r>
            <a:r>
              <a:rPr lang="en-US" sz="2000" b="1" dirty="0">
                <a:solidFill>
                  <a:srgbClr val="FF0000">
                    <a:alpha val="80000"/>
                  </a:srgbClr>
                </a:solidFill>
              </a:rPr>
              <a:t>red</a:t>
            </a:r>
            <a:r>
              <a:rPr lang="en-US" sz="2000" dirty="0">
                <a:solidFill>
                  <a:schemeClr val="tx1">
                    <a:alpha val="80000"/>
                  </a:schemeClr>
                </a:solidFill>
              </a:rPr>
              <a:t> spheres by </a:t>
            </a:r>
            <a:r>
              <a:rPr lang="en-US" sz="2000" b="1" dirty="0">
                <a:solidFill>
                  <a:schemeClr val="tx1">
                    <a:alpha val="80000"/>
                  </a:schemeClr>
                </a:solidFill>
              </a:rPr>
              <a:t>which money may be extracted from unbelievers</a:t>
            </a:r>
            <a:r>
              <a:rPr lang="en-US" sz="2000" dirty="0">
                <a:solidFill>
                  <a:schemeClr val="tx1">
                    <a:alpha val="80000"/>
                  </a:schemeClr>
                </a:solidFill>
              </a:rPr>
              <a:t>. And it was so. And there was evening, and there was morning—the third day. (And still there was no book.)</a:t>
            </a:r>
          </a:p>
        </p:txBody>
      </p:sp>
    </p:spTree>
    <p:extLst>
      <p:ext uri="{BB962C8B-B14F-4D97-AF65-F5344CB8AC3E}">
        <p14:creationId xmlns:p14="http://schemas.microsoft.com/office/powerpoint/2010/main" val="366004952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p:cNvSpPr>
            <a:spLocks noGrp="1"/>
          </p:cNvSpPr>
          <p:nvPr>
            <p:ph type="title"/>
          </p:nvPr>
        </p:nvSpPr>
        <p:spPr>
          <a:xfrm>
            <a:off x="1268127" y="2023558"/>
            <a:ext cx="3521265" cy="2491292"/>
          </a:xfrm>
        </p:spPr>
        <p:txBody>
          <a:bodyPr anchor="t">
            <a:normAutofit/>
          </a:bodyPr>
          <a:lstStyle/>
          <a:p>
            <a:r>
              <a:rPr lang="en-US" sz="4000"/>
              <a:t>Day 4</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9175" y="1311088"/>
            <a:ext cx="5276850" cy="4327261"/>
          </a:xfrm>
        </p:spPr>
        <p:txBody>
          <a:bodyPr>
            <a:normAutofit/>
          </a:bodyPr>
          <a:lstStyle/>
          <a:p>
            <a:endParaRPr lang="en-US" sz="1900" dirty="0">
              <a:solidFill>
                <a:schemeClr val="tx1">
                  <a:alpha val="80000"/>
                </a:schemeClr>
              </a:solidFill>
            </a:endParaRPr>
          </a:p>
          <a:p>
            <a:pPr>
              <a:defRPr sz="1400"/>
            </a:pPr>
            <a:r>
              <a:rPr lang="en-US" sz="1900" dirty="0">
                <a:solidFill>
                  <a:schemeClr val="tx1">
                    <a:alpha val="80000"/>
                  </a:schemeClr>
                </a:solidFill>
              </a:rPr>
              <a:t>And God said, Let examples be placed at the beginning of every chapter of the book, to distinguish good books from bad books, and to serve understanding for students and Siemens employees. Yet it did not come to pass. For God made </a:t>
            </a:r>
            <a:r>
              <a:rPr lang="en-US" sz="1900" b="1" dirty="0">
                <a:solidFill>
                  <a:schemeClr val="tx1">
                    <a:alpha val="80000"/>
                  </a:schemeClr>
                </a:solidFill>
              </a:rPr>
              <a:t>two great patents</a:t>
            </a:r>
            <a:r>
              <a:rPr lang="en-US" sz="1900" dirty="0">
                <a:solidFill>
                  <a:schemeClr val="tx1">
                    <a:alpha val="80000"/>
                  </a:schemeClr>
                </a:solidFill>
              </a:rPr>
              <a:t>: the greater to rule over </a:t>
            </a:r>
            <a:r>
              <a:rPr lang="en-US" sz="1900" dirty="0" err="1">
                <a:solidFill>
                  <a:schemeClr val="tx1">
                    <a:alpha val="80000"/>
                  </a:schemeClr>
                </a:solidFill>
              </a:rPr>
              <a:t>fibre</a:t>
            </a:r>
            <a:r>
              <a:rPr lang="en-US" sz="1900" dirty="0">
                <a:solidFill>
                  <a:schemeClr val="tx1">
                    <a:alpha val="80000"/>
                  </a:schemeClr>
                </a:solidFill>
              </a:rPr>
              <a:t> optics and magneto-optical disks, and the lesser to rule over multimedia data. And God set them into deeds as analog chips and sequential decoders, to rule over the digital world and probabilities with </a:t>
            </a:r>
            <a:r>
              <a:rPr lang="en-US" sz="1900" b="1" dirty="0">
                <a:solidFill>
                  <a:schemeClr val="tx1">
                    <a:alpha val="80000"/>
                  </a:schemeClr>
                </a:solidFill>
              </a:rPr>
              <a:t>L-values and the </a:t>
            </a:r>
            <a:r>
              <a:rPr lang="en-US" sz="1900" b="1" dirty="0" err="1">
                <a:solidFill>
                  <a:schemeClr val="tx1">
                    <a:alpha val="80000"/>
                  </a:schemeClr>
                </a:solidFill>
              </a:rPr>
              <a:t>Boxplus</a:t>
            </a:r>
            <a:r>
              <a:rPr lang="en-US" sz="1900" dirty="0">
                <a:solidFill>
                  <a:schemeClr val="tx1">
                    <a:alpha val="80000"/>
                  </a:schemeClr>
                </a:solidFill>
              </a:rPr>
              <a:t>. And there was evening, and there was morning—the fourth day. (And still there was no book.)</a:t>
            </a:r>
          </a:p>
        </p:txBody>
      </p:sp>
    </p:spTree>
    <p:extLst>
      <p:ext uri="{BB962C8B-B14F-4D97-AF65-F5344CB8AC3E}">
        <p14:creationId xmlns:p14="http://schemas.microsoft.com/office/powerpoint/2010/main" val="338983710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p:cNvSpPr>
            <a:spLocks noGrp="1"/>
          </p:cNvSpPr>
          <p:nvPr>
            <p:ph type="title"/>
          </p:nvPr>
        </p:nvSpPr>
        <p:spPr>
          <a:xfrm>
            <a:off x="1268127" y="2023558"/>
            <a:ext cx="3521265" cy="2491292"/>
          </a:xfrm>
        </p:spPr>
        <p:txBody>
          <a:bodyPr anchor="t">
            <a:normAutofit/>
          </a:bodyPr>
          <a:lstStyle/>
          <a:p>
            <a:r>
              <a:rPr lang="en-US" sz="4000"/>
              <a:t>Day 5</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9175" y="1311088"/>
            <a:ext cx="5276850" cy="4327261"/>
          </a:xfrm>
        </p:spPr>
        <p:txBody>
          <a:bodyPr>
            <a:normAutofit/>
          </a:bodyPr>
          <a:lstStyle/>
          <a:p>
            <a:endParaRPr lang="en-US" sz="2000" dirty="0">
              <a:solidFill>
                <a:schemeClr val="tx1">
                  <a:alpha val="80000"/>
                </a:schemeClr>
              </a:solidFill>
            </a:endParaRPr>
          </a:p>
          <a:p>
            <a:pPr>
              <a:defRPr sz="1400"/>
            </a:pPr>
            <a:r>
              <a:rPr lang="en-US" sz="2000" dirty="0">
                <a:solidFill>
                  <a:schemeClr val="tx1">
                    <a:alpha val="80000"/>
                  </a:schemeClr>
                </a:solidFill>
              </a:rPr>
              <a:t>And God said, Let the first semesters swarm with living bachelors, and let masters fly above the diploma engineers beneath our white-and-blue sky. </a:t>
            </a:r>
            <a:r>
              <a:rPr lang="en-US" sz="2000" b="1" dirty="0">
                <a:solidFill>
                  <a:schemeClr val="tx1">
                    <a:alpha val="80000"/>
                  </a:schemeClr>
                </a:solidFill>
              </a:rPr>
              <a:t>And God created the great reform of studies and midterm examinations</a:t>
            </a:r>
            <a:r>
              <a:rPr lang="en-US" sz="2000" dirty="0">
                <a:solidFill>
                  <a:schemeClr val="tx1">
                    <a:alpha val="80000"/>
                  </a:schemeClr>
                </a:solidFill>
              </a:rPr>
              <a:t> by which the semesters abound. And God blessed them and said, Be fruitful and multiply; fill the offices of my chair with theoreticians, and let the others multiply at Siemens. And there was evening, and there was morning—the fifth day. (And still there was no book.)</a:t>
            </a:r>
          </a:p>
        </p:txBody>
      </p:sp>
    </p:spTree>
    <p:extLst>
      <p:ext uri="{BB962C8B-B14F-4D97-AF65-F5344CB8AC3E}">
        <p14:creationId xmlns:p14="http://schemas.microsoft.com/office/powerpoint/2010/main" val="396241271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p:cNvSpPr>
            <a:spLocks noGrp="1"/>
          </p:cNvSpPr>
          <p:nvPr>
            <p:ph type="title"/>
          </p:nvPr>
        </p:nvSpPr>
        <p:spPr>
          <a:xfrm>
            <a:off x="1268127" y="2023558"/>
            <a:ext cx="3521265" cy="2491292"/>
          </a:xfrm>
        </p:spPr>
        <p:txBody>
          <a:bodyPr anchor="t">
            <a:normAutofit/>
          </a:bodyPr>
          <a:lstStyle/>
          <a:p>
            <a:r>
              <a:rPr lang="en-US" sz="4000"/>
              <a:t>Day 6</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9175" y="1311088"/>
            <a:ext cx="5276850" cy="4327261"/>
          </a:xfrm>
        </p:spPr>
        <p:txBody>
          <a:bodyPr>
            <a:normAutofit/>
          </a:bodyPr>
          <a:lstStyle/>
          <a:p>
            <a:endParaRPr lang="en-US" sz="2200" dirty="0">
              <a:solidFill>
                <a:schemeClr val="tx1">
                  <a:alpha val="80000"/>
                </a:schemeClr>
              </a:solidFill>
            </a:endParaRPr>
          </a:p>
          <a:p>
            <a:pPr>
              <a:defRPr sz="1400"/>
            </a:pPr>
            <a:r>
              <a:rPr lang="en-US" sz="2200" dirty="0">
                <a:solidFill>
                  <a:schemeClr val="tx1">
                    <a:alpha val="80000"/>
                  </a:schemeClr>
                </a:solidFill>
              </a:rPr>
              <a:t>And God said, Let the university bring forth graduates of every kind: masters, creeping programming bachelors, and diploma engineers of the old order. </a:t>
            </a:r>
            <a:r>
              <a:rPr lang="en-US" sz="2200" b="1" dirty="0">
                <a:solidFill>
                  <a:schemeClr val="tx1">
                    <a:alpha val="80000"/>
                  </a:schemeClr>
                </a:solidFill>
              </a:rPr>
              <a:t>And God made the projects of the DFG after space-time fashion, the projects with Siemens after AMR fashion, and all BMBF projects after whatever fashion</a:t>
            </a:r>
            <a:r>
              <a:rPr lang="en-US" sz="2200" dirty="0">
                <a:solidFill>
                  <a:schemeClr val="tx1">
                    <a:alpha val="80000"/>
                  </a:schemeClr>
                </a:solidFill>
              </a:rPr>
              <a:t>. And God saw that it was good.</a:t>
            </a:r>
            <a:br>
              <a:rPr lang="en-US" sz="2200" dirty="0">
                <a:solidFill>
                  <a:schemeClr val="tx1">
                    <a:alpha val="80000"/>
                  </a:schemeClr>
                </a:solidFill>
              </a:rPr>
            </a:br>
            <a:r>
              <a:rPr lang="en-US" sz="2200" dirty="0">
                <a:solidFill>
                  <a:schemeClr val="tx1">
                    <a:alpha val="80000"/>
                  </a:schemeClr>
                </a:solidFill>
              </a:rPr>
              <a:t>And there was evening, and there was morning—the sixth day. (And still there was no book.)</a:t>
            </a:r>
          </a:p>
        </p:txBody>
      </p:sp>
    </p:spTree>
    <p:extLst>
      <p:ext uri="{BB962C8B-B14F-4D97-AF65-F5344CB8AC3E}">
        <p14:creationId xmlns:p14="http://schemas.microsoft.com/office/powerpoint/2010/main" val="306964534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p:cNvSpPr>
            <a:spLocks noGrp="1"/>
          </p:cNvSpPr>
          <p:nvPr>
            <p:ph type="title"/>
          </p:nvPr>
        </p:nvSpPr>
        <p:spPr>
          <a:xfrm>
            <a:off x="1268127" y="2023558"/>
            <a:ext cx="3521265" cy="2491292"/>
          </a:xfrm>
        </p:spPr>
        <p:txBody>
          <a:bodyPr anchor="t">
            <a:normAutofit/>
          </a:bodyPr>
          <a:lstStyle/>
          <a:p>
            <a:r>
              <a:rPr lang="en-US" sz="4000"/>
              <a:t>Day 7</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9175" y="1311088"/>
            <a:ext cx="5276850" cy="4327261"/>
          </a:xfrm>
        </p:spPr>
        <p:txBody>
          <a:bodyPr>
            <a:normAutofit fontScale="92500" lnSpcReduction="10000"/>
          </a:bodyPr>
          <a:lstStyle/>
          <a:p>
            <a:endParaRPr lang="en-US" sz="2000" dirty="0">
              <a:solidFill>
                <a:schemeClr val="tx1">
                  <a:alpha val="80000"/>
                </a:schemeClr>
              </a:solidFill>
            </a:endParaRPr>
          </a:p>
          <a:p>
            <a:pPr>
              <a:defRPr sz="1400"/>
            </a:pPr>
            <a:r>
              <a:rPr lang="en-US" sz="2000" dirty="0">
                <a:solidFill>
                  <a:schemeClr val="tx1">
                    <a:alpha val="80000"/>
                  </a:schemeClr>
                </a:solidFill>
              </a:rPr>
              <a:t>Thus the book and mobile communications and all the examples </a:t>
            </a:r>
            <a:r>
              <a:rPr lang="en-US" sz="2000" b="1" dirty="0">
                <a:solidFill>
                  <a:schemeClr val="tx1">
                    <a:alpha val="80000"/>
                  </a:schemeClr>
                </a:solidFill>
              </a:rPr>
              <a:t>were never completed</a:t>
            </a:r>
            <a:r>
              <a:rPr lang="en-US" sz="2000" dirty="0">
                <a:solidFill>
                  <a:schemeClr val="tx1">
                    <a:alpha val="80000"/>
                  </a:schemeClr>
                </a:solidFill>
              </a:rPr>
              <a:t>. Yet on the seventh day the assistant-angels finished the work which God had intended.</a:t>
            </a:r>
          </a:p>
          <a:p>
            <a:pPr>
              <a:defRPr sz="1400"/>
            </a:pPr>
            <a:r>
              <a:rPr lang="en-US" sz="2000" dirty="0">
                <a:solidFill>
                  <a:schemeClr val="tx1">
                    <a:alpha val="80000"/>
                  </a:schemeClr>
                </a:solidFill>
              </a:rPr>
              <a:t>And God blessed the assistants and granted them vacation during the semester and whenever they desired. And on the seventh day he rested from all his work, and for the first time he read his book.</a:t>
            </a:r>
            <a:br>
              <a:rPr lang="en-US" sz="2000" dirty="0">
                <a:solidFill>
                  <a:schemeClr val="tx1">
                    <a:alpha val="80000"/>
                  </a:schemeClr>
                </a:solidFill>
              </a:rPr>
            </a:br>
            <a:endParaRPr lang="en-US" sz="2000" dirty="0">
              <a:solidFill>
                <a:schemeClr val="tx1">
                  <a:alpha val="80000"/>
                </a:schemeClr>
              </a:solidFill>
            </a:endParaRPr>
          </a:p>
          <a:p>
            <a:pPr>
              <a:defRPr sz="1400"/>
            </a:pPr>
            <a:r>
              <a:rPr lang="en-US" sz="2000" dirty="0">
                <a:solidFill>
                  <a:schemeClr val="tx1">
                    <a:alpha val="80000"/>
                  </a:schemeClr>
                </a:solidFill>
              </a:rPr>
              <a:t>This is the story of the origin of the first book on mobile communications—</a:t>
            </a:r>
            <a:r>
              <a:rPr lang="en-US" sz="2000" b="1" dirty="0">
                <a:solidFill>
                  <a:schemeClr val="tx1">
                    <a:alpha val="80000"/>
                  </a:schemeClr>
                </a:solidFill>
              </a:rPr>
              <a:t>and how it was in truth never written.</a:t>
            </a:r>
            <a:br>
              <a:rPr lang="en-US" sz="2000" dirty="0">
                <a:solidFill>
                  <a:schemeClr val="tx1">
                    <a:alpha val="80000"/>
                  </a:schemeClr>
                </a:solidFill>
              </a:rPr>
            </a:br>
            <a:endParaRPr lang="en-US" sz="2000" dirty="0">
              <a:solidFill>
                <a:schemeClr val="tx1">
                  <a:alpha val="80000"/>
                </a:schemeClr>
              </a:solidFill>
            </a:endParaRPr>
          </a:p>
        </p:txBody>
      </p:sp>
    </p:spTree>
    <p:extLst>
      <p:ext uri="{BB962C8B-B14F-4D97-AF65-F5344CB8AC3E}">
        <p14:creationId xmlns:p14="http://schemas.microsoft.com/office/powerpoint/2010/main" val="249791397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76AFEBC9-395C-320C-8B00-64AF15656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017" b="233"/>
          <a:stretch>
            <a:fillRect/>
          </a:stretch>
        </p:blipFill>
        <p:spPr bwMode="auto">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62B6A8-4F78-39BC-2FCB-273046F33FCA}"/>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a:solidFill>
                  <a:schemeClr val="tx1">
                    <a:lumMod val="85000"/>
                    <a:lumOff val="15000"/>
                  </a:schemeClr>
                </a:solidFill>
              </a:rPr>
              <a:t>Nomor Research in 2004</a:t>
            </a:r>
          </a:p>
        </p:txBody>
      </p:sp>
    </p:spTree>
    <p:extLst>
      <p:ext uri="{BB962C8B-B14F-4D97-AF65-F5344CB8AC3E}">
        <p14:creationId xmlns:p14="http://schemas.microsoft.com/office/powerpoint/2010/main" val="259627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9431F1F-E740-E9FB-C964-7C33A1046C58}"/>
              </a:ext>
            </a:extLst>
          </p:cNvPr>
          <p:cNvPicPr>
            <a:picLocks noChangeAspect="1"/>
          </p:cNvPicPr>
          <p:nvPr/>
        </p:nvPicPr>
        <p:blipFill>
          <a:blip r:embed="rId3">
            <a:extLst>
              <a:ext uri="{28A0092B-C50C-407E-A947-70E740481C1C}">
                <a14:useLocalDpi xmlns:a14="http://schemas.microsoft.com/office/drawing/2010/main" val="0"/>
              </a:ext>
            </a:extLst>
          </a:blip>
          <a:srcRect t="7549" r="2" b="8995"/>
          <a:stretch>
            <a:fillRect/>
          </a:stretch>
        </p:blipFill>
        <p:spPr>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8" name="Picture 7">
            <a:extLst>
              <a:ext uri="{FF2B5EF4-FFF2-40B4-BE49-F238E27FC236}">
                <a16:creationId xmlns:a16="http://schemas.microsoft.com/office/drawing/2014/main" id="{C81F5D8E-F436-626A-43AB-37A622E97371}"/>
              </a:ext>
            </a:extLst>
          </p:cNvPr>
          <p:cNvPicPr>
            <a:picLocks noChangeAspect="1"/>
          </p:cNvPicPr>
          <p:nvPr/>
        </p:nvPicPr>
        <p:blipFill>
          <a:blip r:embed="rId4">
            <a:extLst>
              <a:ext uri="{28A0092B-C50C-407E-A947-70E740481C1C}">
                <a14:useLocalDpi xmlns:a14="http://schemas.microsoft.com/office/drawing/2010/main" val="0"/>
              </a:ext>
            </a:extLst>
          </a:blip>
          <a:srcRect r="-1" b="35926"/>
          <a:stretch>
            <a:fillRect/>
          </a:stretch>
        </p:blipFill>
        <p:spPr>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14" name="Picture 13">
            <a:extLst>
              <a:ext uri="{FF2B5EF4-FFF2-40B4-BE49-F238E27FC236}">
                <a16:creationId xmlns:a16="http://schemas.microsoft.com/office/drawing/2014/main" id="{D154072A-470E-5DD2-D691-D44605A9C196}"/>
              </a:ext>
            </a:extLst>
          </p:cNvPr>
          <p:cNvPicPr>
            <a:picLocks noChangeAspect="1"/>
          </p:cNvPicPr>
          <p:nvPr/>
        </p:nvPicPr>
        <p:blipFill>
          <a:blip r:embed="rId5">
            <a:extLst>
              <a:ext uri="{28A0092B-C50C-407E-A947-70E740481C1C}">
                <a14:useLocalDpi xmlns:a14="http://schemas.microsoft.com/office/drawing/2010/main" val="0"/>
              </a:ext>
            </a:extLst>
          </a:blip>
          <a:srcRect t="26456" r="-1" b="23974"/>
          <a:stretch>
            <a:fillRect/>
          </a:stretch>
        </p:blipFill>
        <p:spPr>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le 1">
            <a:extLst>
              <a:ext uri="{FF2B5EF4-FFF2-40B4-BE49-F238E27FC236}">
                <a16:creationId xmlns:a16="http://schemas.microsoft.com/office/drawing/2014/main" id="{BDC019EB-A10D-79FB-2EF2-4C84FAD07DEB}"/>
              </a:ext>
            </a:extLst>
          </p:cNvPr>
          <p:cNvSpPr>
            <a:spLocks noGrp="1"/>
          </p:cNvSpPr>
          <p:nvPr>
            <p:ph type="title"/>
          </p:nvPr>
        </p:nvSpPr>
        <p:spPr>
          <a:xfrm>
            <a:off x="6343650" y="3996130"/>
            <a:ext cx="5505814" cy="1576910"/>
          </a:xfrm>
        </p:spPr>
        <p:txBody>
          <a:bodyPr vert="horz" lIns="91440" tIns="45720" rIns="91440" bIns="45720" rtlCol="0" anchor="b">
            <a:normAutofit/>
          </a:bodyPr>
          <a:lstStyle/>
          <a:p>
            <a:r>
              <a:rPr lang="en-US" sz="2100" kern="1200">
                <a:solidFill>
                  <a:schemeClr val="tx1"/>
                </a:solidFill>
                <a:latin typeface="+mj-lt"/>
                <a:ea typeface="+mj-ea"/>
                <a:cs typeface="+mj-cs"/>
              </a:rPr>
              <a:t>welcoming, socially engaged, educated, someone who listened attentively, enjoyed company, and always carried a quiet sense of humour and lightness.</a:t>
            </a:r>
            <a:br>
              <a:rPr lang="en-US" sz="2100" kern="1200">
                <a:solidFill>
                  <a:schemeClr val="tx1"/>
                </a:solidFill>
                <a:latin typeface="+mj-lt"/>
                <a:ea typeface="+mj-ea"/>
                <a:cs typeface="+mj-cs"/>
              </a:rPr>
            </a:br>
            <a:endParaRPr lang="en-US" sz="2100" kern="1200" dirty="0">
              <a:solidFill>
                <a:schemeClr val="tx1"/>
              </a:solidFill>
              <a:latin typeface="+mj-lt"/>
              <a:ea typeface="+mj-ea"/>
              <a:cs typeface="+mj-cs"/>
            </a:endParaRPr>
          </a:p>
        </p:txBody>
      </p:sp>
    </p:spTree>
    <p:extLst>
      <p:ext uri="{BB962C8B-B14F-4D97-AF65-F5344CB8AC3E}">
        <p14:creationId xmlns:p14="http://schemas.microsoft.com/office/powerpoint/2010/main" val="37617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995E81-B0B3-DA64-6CBC-7340CDFD7EC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7F68A81-756D-3320-0416-536BFB5C45A7}"/>
              </a:ext>
            </a:extLst>
          </p:cNvPr>
          <p:cNvPicPr>
            <a:picLocks noChangeAspect="1"/>
          </p:cNvPicPr>
          <p:nvPr/>
        </p:nvPicPr>
        <p:blipFill>
          <a:blip r:embed="rId3">
            <a:extLst>
              <a:ext uri="{28A0092B-C50C-407E-A947-70E740481C1C}">
                <a14:useLocalDpi xmlns:a14="http://schemas.microsoft.com/office/drawing/2010/main" val="0"/>
              </a:ext>
            </a:extLst>
          </a:blip>
          <a:srcRect l="9091" t="11593" r="1" b="34467"/>
          <a:stretch>
            <a:fillRect/>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9E19C19-9792-5EF7-71B9-E26BE430F923}"/>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br>
              <a:rPr lang="en-US" sz="3700" dirty="0">
                <a:solidFill>
                  <a:schemeClr val="bg1"/>
                </a:solidFill>
              </a:rPr>
            </a:br>
            <a:r>
              <a:rPr lang="en-US" sz="3700" dirty="0">
                <a:solidFill>
                  <a:schemeClr val="bg1"/>
                </a:solidFill>
              </a:rPr>
              <a:t>Thank you </a:t>
            </a:r>
            <a:br>
              <a:rPr lang="en-US" sz="3700" dirty="0">
                <a:solidFill>
                  <a:schemeClr val="bg1"/>
                </a:solidFill>
              </a:rPr>
            </a:br>
            <a:r>
              <a:rPr lang="en-US" sz="3700" dirty="0">
                <a:solidFill>
                  <a:schemeClr val="bg1"/>
                </a:solidFill>
              </a:rPr>
              <a:t>Professor Hagenauer </a:t>
            </a:r>
            <a:br>
              <a:rPr lang="en-US" sz="3700" dirty="0">
                <a:solidFill>
                  <a:schemeClr val="bg1"/>
                </a:solidFill>
              </a:rPr>
            </a:br>
            <a:br>
              <a:rPr lang="en-US" sz="3700" dirty="0">
                <a:solidFill>
                  <a:schemeClr val="bg1"/>
                </a:solidFill>
              </a:rPr>
            </a:br>
            <a:r>
              <a:rPr lang="en-US" sz="3700" dirty="0">
                <a:solidFill>
                  <a:schemeClr val="bg1"/>
                </a:solidFill>
              </a:rPr>
              <a:t>“Joh 1,16: Von seiner </a:t>
            </a:r>
            <a:r>
              <a:rPr lang="en-US" sz="3700" dirty="0" err="1">
                <a:solidFill>
                  <a:schemeClr val="bg1"/>
                </a:solidFill>
              </a:rPr>
              <a:t>Fülle</a:t>
            </a:r>
            <a:r>
              <a:rPr lang="en-US" sz="3700" dirty="0">
                <a:solidFill>
                  <a:schemeClr val="bg1"/>
                </a:solidFill>
              </a:rPr>
              <a:t> </a:t>
            </a:r>
            <a:r>
              <a:rPr lang="en-US" sz="3700" dirty="0" err="1">
                <a:solidFill>
                  <a:schemeClr val="bg1"/>
                </a:solidFill>
              </a:rPr>
              <a:t>haben</a:t>
            </a:r>
            <a:r>
              <a:rPr lang="en-US" sz="3700" dirty="0">
                <a:solidFill>
                  <a:schemeClr val="bg1"/>
                </a:solidFill>
              </a:rPr>
              <a:t> </a:t>
            </a:r>
            <a:r>
              <a:rPr lang="en-US" sz="3700" dirty="0" err="1">
                <a:solidFill>
                  <a:schemeClr val="bg1"/>
                </a:solidFill>
              </a:rPr>
              <a:t>wir</a:t>
            </a:r>
            <a:r>
              <a:rPr lang="en-US" sz="3700" dirty="0">
                <a:solidFill>
                  <a:schemeClr val="bg1"/>
                </a:solidFill>
              </a:rPr>
              <a:t> alle </a:t>
            </a:r>
            <a:r>
              <a:rPr lang="en-US" sz="3700" dirty="0" err="1">
                <a:solidFill>
                  <a:schemeClr val="bg1"/>
                </a:solidFill>
              </a:rPr>
              <a:t>genommen</a:t>
            </a:r>
            <a:r>
              <a:rPr lang="en-US" sz="3700" dirty="0">
                <a:solidFill>
                  <a:schemeClr val="bg1"/>
                </a:solidFill>
              </a:rPr>
              <a:t> – Gnade um Gnade.”</a:t>
            </a:r>
          </a:p>
        </p:txBody>
      </p:sp>
      <p:sp>
        <p:nvSpPr>
          <p:cNvPr id="5" name="Text Placeholder 4">
            <a:extLst>
              <a:ext uri="{FF2B5EF4-FFF2-40B4-BE49-F238E27FC236}">
                <a16:creationId xmlns:a16="http://schemas.microsoft.com/office/drawing/2014/main" id="{63076B20-EA39-2558-C538-9204DF51DD2C}"/>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dirty="0">
                <a:solidFill>
                  <a:schemeClr val="bg1"/>
                </a:solidFill>
              </a:rPr>
              <a:t>“From his fullness we have all received, grace upon grace.”</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887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8129-B83A-49C4-8170-F279D5D59079}"/>
              </a:ext>
            </a:extLst>
          </p:cNvPr>
          <p:cNvSpPr>
            <a:spLocks noGrp="1"/>
          </p:cNvSpPr>
          <p:nvPr>
            <p:ph type="title"/>
          </p:nvPr>
        </p:nvSpPr>
        <p:spPr>
          <a:xfrm>
            <a:off x="838200" y="365125"/>
            <a:ext cx="10515600" cy="783737"/>
          </a:xfrm>
        </p:spPr>
        <p:txBody>
          <a:bodyPr>
            <a:normAutofit/>
          </a:bodyPr>
          <a:lstStyle/>
          <a:p>
            <a:r>
              <a:rPr lang="de-DE" sz="3600" b="1" dirty="0"/>
              <a:t>Close Cooperation with Industry</a:t>
            </a:r>
            <a:endParaRPr lang="en-DE" sz="3600" b="1" dirty="0"/>
          </a:p>
        </p:txBody>
      </p:sp>
      <p:sp>
        <p:nvSpPr>
          <p:cNvPr id="3" name="Content Placeholder 2">
            <a:extLst>
              <a:ext uri="{FF2B5EF4-FFF2-40B4-BE49-F238E27FC236}">
                <a16:creationId xmlns:a16="http://schemas.microsoft.com/office/drawing/2014/main" id="{98C593C1-12D1-4249-A088-445F85064CD5}"/>
              </a:ext>
            </a:extLst>
          </p:cNvPr>
          <p:cNvSpPr>
            <a:spLocks noGrp="1"/>
          </p:cNvSpPr>
          <p:nvPr>
            <p:ph idx="1"/>
          </p:nvPr>
        </p:nvSpPr>
        <p:spPr>
          <a:xfrm>
            <a:off x="838199" y="1324708"/>
            <a:ext cx="6954079" cy="4852255"/>
          </a:xfrm>
        </p:spPr>
        <p:txBody>
          <a:bodyPr>
            <a:noAutofit/>
          </a:bodyPr>
          <a:lstStyle/>
          <a:p>
            <a:pPr lvl="0" algn="just">
              <a:lnSpc>
                <a:spcPct val="100000"/>
              </a:lnSpc>
              <a:spcBef>
                <a:spcPts val="0"/>
              </a:spcBef>
              <a:buFont typeface="Wingdings" panose="05000000000000000000" pitchFamily="2" charset="2"/>
              <a:buChar char="q"/>
            </a:pPr>
            <a:r>
              <a:rPr lang="en-US" sz="1600" b="1" dirty="0">
                <a:effectLst/>
                <a:ea typeface="SimSun" panose="02010600030101010101" pitchFamily="2" charset="-122"/>
                <a:cs typeface="Calibri" panose="020F0502020204030204" pitchFamily="34" charset="0"/>
              </a:rPr>
              <a:t>Prof. </a:t>
            </a:r>
            <a:r>
              <a:rPr lang="en-US" sz="1600" b="1" dirty="0" err="1">
                <a:effectLst/>
                <a:ea typeface="SimSun" panose="02010600030101010101" pitchFamily="2" charset="-122"/>
                <a:cs typeface="Calibri" panose="020F0502020204030204" pitchFamily="34" charset="0"/>
              </a:rPr>
              <a:t>Hagenauer</a:t>
            </a:r>
            <a:r>
              <a:rPr lang="en-US" sz="1600" b="1" dirty="0">
                <a:effectLst/>
                <a:ea typeface="SimSun" panose="02010600030101010101" pitchFamily="2" charset="-122"/>
                <a:cs typeface="Calibri" panose="020F0502020204030204" pitchFamily="34" charset="0"/>
              </a:rPr>
              <a:t> and his team at TUM not only conducted </a:t>
            </a:r>
            <a:r>
              <a:rPr lang="en-US" sz="1600" b="1" i="1" dirty="0">
                <a:effectLst/>
                <a:ea typeface="SimSun" panose="02010600030101010101" pitchFamily="2" charset="-122"/>
                <a:cs typeface="Calibri" panose="020F0502020204030204" pitchFamily="34" charset="0"/>
              </a:rPr>
              <a:t>frontier academic research</a:t>
            </a:r>
            <a:r>
              <a:rPr lang="en-US" sz="1600" b="1" dirty="0">
                <a:effectLst/>
                <a:ea typeface="SimSun" panose="02010600030101010101" pitchFamily="2" charset="-122"/>
                <a:cs typeface="Calibri" panose="020F0502020204030204" pitchFamily="34" charset="0"/>
              </a:rPr>
              <a:t>, but also had a </a:t>
            </a:r>
            <a:r>
              <a:rPr lang="en-US" sz="1600" b="1" i="1" dirty="0">
                <a:effectLst/>
                <a:ea typeface="SimSun" panose="02010600030101010101" pitchFamily="2" charset="-122"/>
                <a:cs typeface="Calibri" panose="020F0502020204030204" pitchFamily="34" charset="0"/>
              </a:rPr>
              <a:t>cooperation tradition with industry</a:t>
            </a:r>
            <a:r>
              <a:rPr lang="en-US" sz="1600" b="1" dirty="0">
                <a:effectLst/>
                <a:ea typeface="SimSun" panose="02010600030101010101" pitchFamily="2" charset="-122"/>
                <a:cs typeface="Calibri" panose="020F0502020204030204" pitchFamily="34" charset="0"/>
              </a:rPr>
              <a:t>.</a:t>
            </a:r>
          </a:p>
          <a:p>
            <a:pPr lvl="0" algn="just">
              <a:lnSpc>
                <a:spcPct val="100000"/>
              </a:lnSpc>
              <a:spcBef>
                <a:spcPts val="0"/>
              </a:spcBef>
              <a:buFont typeface="Wingdings" panose="05000000000000000000" pitchFamily="2" charset="2"/>
              <a:buChar char="q"/>
            </a:pPr>
            <a:endParaRPr lang="en-US" sz="1600" b="1" dirty="0">
              <a:solidFill>
                <a:srgbClr val="000000"/>
              </a:solidFill>
              <a:ea typeface="SimSun" panose="02010600030101010101" pitchFamily="2" charset="-122"/>
              <a:cs typeface="Calibri" panose="020F0502020204030204" pitchFamily="34" charset="0"/>
            </a:endParaRPr>
          </a:p>
          <a:p>
            <a:pPr lvl="0" algn="just">
              <a:lnSpc>
                <a:spcPct val="100000"/>
              </a:lnSpc>
              <a:spcBef>
                <a:spcPts val="0"/>
              </a:spcBef>
              <a:buFont typeface="Wingdings" panose="05000000000000000000" pitchFamily="2" charset="2"/>
              <a:buChar char="q"/>
            </a:pPr>
            <a:r>
              <a:rPr lang="en-US" sz="1600" b="1" dirty="0">
                <a:solidFill>
                  <a:srgbClr val="000000"/>
                </a:solidFill>
                <a:ea typeface="SimSun" panose="02010600030101010101" pitchFamily="2" charset="-122"/>
                <a:cs typeface="Calibri" panose="020F0502020204030204" pitchFamily="34" charset="0"/>
              </a:rPr>
              <a:t>An example successful story for industry cooperation</a:t>
            </a:r>
            <a:endParaRPr lang="en-US" sz="1600" b="1" dirty="0">
              <a:solidFill>
                <a:srgbClr val="000000"/>
              </a:solidFill>
              <a:effectLst/>
              <a:ea typeface="SimSun" panose="02010600030101010101" pitchFamily="2" charset="-122"/>
              <a:cs typeface="Calibri" panose="020F0502020204030204" pitchFamily="34" charset="0"/>
            </a:endParaRPr>
          </a:p>
          <a:p>
            <a:pPr marL="432000" lvl="1" indent="-216000" algn="just">
              <a:lnSpc>
                <a:spcPct val="100000"/>
              </a:lnSpc>
              <a:spcBef>
                <a:spcPts val="0"/>
              </a:spcBef>
              <a:buFont typeface="Wingdings" panose="05000000000000000000" pitchFamily="2" charset="2"/>
              <a:buChar char=""/>
            </a:pPr>
            <a:r>
              <a:rPr lang="en-US" sz="1600" dirty="0">
                <a:solidFill>
                  <a:srgbClr val="000000"/>
                </a:solidFill>
                <a:effectLst/>
                <a:ea typeface="SimSun" panose="02010600030101010101" pitchFamily="2" charset="-122"/>
                <a:cs typeface="Calibri" panose="020F0502020204030204" pitchFamily="34" charset="0"/>
              </a:rPr>
              <a:t>During 1998</a:t>
            </a:r>
            <a:r>
              <a:rPr lang="en-GB" sz="1600" dirty="0">
                <a:effectLst/>
                <a:ea typeface="SimSun" panose="02010600030101010101" pitchFamily="2" charset="-122"/>
                <a:cs typeface="Calibri" panose="020F0502020204030204" pitchFamily="34" charset="0"/>
              </a:rPr>
              <a:t> –</a:t>
            </a:r>
            <a:r>
              <a:rPr lang="en-US" sz="1600" dirty="0">
                <a:solidFill>
                  <a:srgbClr val="000000"/>
                </a:solidFill>
                <a:effectLst/>
                <a:ea typeface="SimSun" panose="02010600030101010101" pitchFamily="2" charset="-122"/>
                <a:cs typeface="Calibri" panose="020F0502020204030204" pitchFamily="34" charset="0"/>
              </a:rPr>
              <a:t> </a:t>
            </a:r>
            <a:r>
              <a:rPr lang="en-US" sz="1600" dirty="0"/>
              <a:t>2000, </a:t>
            </a:r>
            <a:r>
              <a:rPr lang="en-US" sz="1600" dirty="0">
                <a:solidFill>
                  <a:srgbClr val="000000"/>
                </a:solidFill>
                <a:effectLst/>
                <a:ea typeface="SimSun" panose="02010600030101010101" pitchFamily="2" charset="-122"/>
                <a:cs typeface="Calibri" panose="020F0502020204030204" pitchFamily="34" charset="0"/>
              </a:rPr>
              <a:t>an </a:t>
            </a:r>
            <a:r>
              <a:rPr lang="en-US" sz="1600" i="1" dirty="0">
                <a:solidFill>
                  <a:srgbClr val="000000"/>
                </a:solidFill>
                <a:effectLst/>
                <a:ea typeface="SimSun" panose="02010600030101010101" pitchFamily="2" charset="-122"/>
                <a:cs typeface="Calibri" panose="020F0502020204030204" pitchFamily="34" charset="0"/>
              </a:rPr>
              <a:t>adaptive </a:t>
            </a:r>
            <a:r>
              <a:rPr lang="en-US" sz="1600" i="1" dirty="0" err="1">
                <a:solidFill>
                  <a:srgbClr val="000000"/>
                </a:solidFill>
                <a:effectLst/>
                <a:ea typeface="SimSun" panose="02010600030101010101" pitchFamily="2" charset="-122"/>
                <a:cs typeface="Calibri" panose="020F0502020204030204" pitchFamily="34" charset="0"/>
              </a:rPr>
              <a:t>multirate</a:t>
            </a:r>
            <a:r>
              <a:rPr lang="en-US" sz="1600" i="1" dirty="0">
                <a:solidFill>
                  <a:srgbClr val="000000"/>
                </a:solidFill>
                <a:effectLst/>
                <a:ea typeface="SimSun" panose="02010600030101010101" pitchFamily="2" charset="-122"/>
                <a:cs typeface="Calibri" panose="020F0502020204030204" pitchFamily="34" charset="0"/>
              </a:rPr>
              <a:t> (AMR) codec </a:t>
            </a:r>
            <a:r>
              <a:rPr lang="en-US" sz="1600" dirty="0">
                <a:solidFill>
                  <a:srgbClr val="000000"/>
                </a:solidFill>
                <a:effectLst/>
                <a:ea typeface="SimSun" panose="02010600030101010101" pitchFamily="2" charset="-122"/>
                <a:cs typeface="Calibri" panose="020F0502020204030204" pitchFamily="34" charset="0"/>
              </a:rPr>
              <a:t>was developed in a close cooperation among Siemens, RWTH Aachen (Prof. Vary) and TUM (Prof. </a:t>
            </a:r>
            <a:r>
              <a:rPr lang="en-US" sz="1600" dirty="0" err="1">
                <a:solidFill>
                  <a:srgbClr val="000000"/>
                </a:solidFill>
                <a:effectLst/>
                <a:ea typeface="SimSun" panose="02010600030101010101" pitchFamily="2" charset="-122"/>
                <a:cs typeface="Calibri" panose="020F0502020204030204" pitchFamily="34" charset="0"/>
              </a:rPr>
              <a:t>Hagenauer</a:t>
            </a:r>
            <a:r>
              <a:rPr lang="en-US" sz="1600" dirty="0">
                <a:solidFill>
                  <a:srgbClr val="000000"/>
                </a:solidFill>
                <a:effectLst/>
                <a:ea typeface="SimSun" panose="02010600030101010101" pitchFamily="2" charset="-122"/>
                <a:cs typeface="Calibri" panose="020F0502020204030204" pitchFamily="34" charset="0"/>
              </a:rPr>
              <a:t>), and </a:t>
            </a:r>
            <a:r>
              <a:rPr lang="en-US" sz="1600" dirty="0"/>
              <a:t>submitted (as the Siemens proposal) to ETSI for </a:t>
            </a:r>
            <a:r>
              <a:rPr lang="en-US" sz="1600" dirty="0">
                <a:cs typeface="Arial" panose="020B0604020202020204" pitchFamily="34" charset="0"/>
              </a:rPr>
              <a:t>standardization</a:t>
            </a:r>
            <a:r>
              <a:rPr lang="en-US" sz="1600" dirty="0"/>
              <a:t>. “Although the codec proposal described here did not win the competition, some novel techniques like the </a:t>
            </a:r>
            <a:r>
              <a:rPr lang="en-US" sz="1600" i="1" dirty="0"/>
              <a:t>use of RSC codes for AMR channel coding has been accepted </a:t>
            </a:r>
            <a:r>
              <a:rPr lang="en-US" sz="1600" dirty="0"/>
              <a:t>by the ETSI standardization group and integrated in the current AMR standard” [1].</a:t>
            </a:r>
          </a:p>
          <a:p>
            <a:pPr marL="432000" lvl="1" indent="-216000" algn="just">
              <a:lnSpc>
                <a:spcPct val="100000"/>
              </a:lnSpc>
              <a:spcBef>
                <a:spcPts val="0"/>
              </a:spcBef>
              <a:buFont typeface="Wingdings" panose="05000000000000000000" pitchFamily="2" charset="2"/>
              <a:buChar char=""/>
            </a:pPr>
            <a:endParaRPr lang="en-US" sz="1600" dirty="0">
              <a:solidFill>
                <a:srgbClr val="000000"/>
              </a:solidFill>
              <a:effectLst/>
              <a:ea typeface="SimSun" panose="02010600030101010101" pitchFamily="2" charset="-122"/>
              <a:cs typeface="Calibri" panose="020F0502020204030204" pitchFamily="34" charset="0"/>
            </a:endParaRPr>
          </a:p>
          <a:p>
            <a:pPr marL="432000" lvl="1" indent="-216000" algn="just">
              <a:lnSpc>
                <a:spcPct val="100000"/>
              </a:lnSpc>
              <a:spcBef>
                <a:spcPts val="0"/>
              </a:spcBef>
              <a:buFont typeface="Wingdings" panose="05000000000000000000" pitchFamily="2" charset="2"/>
              <a:buChar char=""/>
            </a:pPr>
            <a:r>
              <a:rPr lang="en-US" sz="1600" dirty="0">
                <a:solidFill>
                  <a:srgbClr val="000000"/>
                </a:solidFill>
                <a:effectLst/>
                <a:ea typeface="SimSun" panose="02010600030101010101" pitchFamily="2" charset="-122"/>
                <a:cs typeface="Calibri" panose="020F0502020204030204" pitchFamily="34" charset="0"/>
              </a:rPr>
              <a:t>Compared with non-recursive convolutional codes, the </a:t>
            </a:r>
            <a:r>
              <a:rPr lang="en-GB" sz="1600" i="1" dirty="0">
                <a:effectLst/>
                <a:ea typeface="SimSun" panose="02010600030101010101" pitchFamily="2" charset="-122"/>
                <a:cs typeface="Calibri" panose="020F0502020204030204" pitchFamily="34" charset="0"/>
              </a:rPr>
              <a:t>recursive systematic convolutional</a:t>
            </a:r>
            <a:r>
              <a:rPr lang="en-GB" sz="1600" dirty="0">
                <a:effectLst/>
                <a:ea typeface="SimSun" panose="02010600030101010101" pitchFamily="2" charset="-122"/>
                <a:cs typeface="Calibri" panose="020F0502020204030204" pitchFamily="34" charset="0"/>
              </a:rPr>
              <a:t> (</a:t>
            </a:r>
            <a:r>
              <a:rPr lang="en-US" sz="1600" i="1" dirty="0">
                <a:solidFill>
                  <a:srgbClr val="000000"/>
                </a:solidFill>
                <a:effectLst/>
                <a:ea typeface="SimSun" panose="02010600030101010101" pitchFamily="2" charset="-122"/>
                <a:cs typeface="Calibri" panose="020F0502020204030204" pitchFamily="34" charset="0"/>
              </a:rPr>
              <a:t>RSC</a:t>
            </a:r>
            <a:r>
              <a:rPr lang="en-GB" sz="1600" dirty="0">
                <a:effectLst/>
                <a:ea typeface="SimSun" panose="02010600030101010101" pitchFamily="2" charset="-122"/>
                <a:cs typeface="Calibri" panose="020F0502020204030204" pitchFamily="34" charset="0"/>
              </a:rPr>
              <a:t>) codes can significantly reduce the BER and improve the speech decoding [1]. As a result, the </a:t>
            </a:r>
            <a:r>
              <a:rPr lang="en-GB" sz="1600" i="1" dirty="0">
                <a:effectLst/>
                <a:ea typeface="SimSun" panose="02010600030101010101" pitchFamily="2" charset="-122"/>
                <a:cs typeface="Calibri" panose="020F0502020204030204" pitchFamily="34" charset="0"/>
              </a:rPr>
              <a:t>RSC codes have been specified in 3GPP/GSM Rel. 4/5</a:t>
            </a:r>
            <a:r>
              <a:rPr lang="en-GB" sz="1600" dirty="0">
                <a:effectLst/>
                <a:ea typeface="SimSun" panose="02010600030101010101" pitchFamily="2" charset="-122"/>
                <a:cs typeface="Calibri" panose="020F0502020204030204" pitchFamily="34" charset="0"/>
              </a:rPr>
              <a:t> [2] as channel coding schemes for AMR and later also for AMR-WB (wideband) speech transmissions, and hence used worldwide – even today – in all handsets supporting GSM.</a:t>
            </a:r>
            <a:endParaRPr lang="en-GB" sz="1600" dirty="0">
              <a:ea typeface="SimSun" panose="02010600030101010101" pitchFamily="2" charset="-122"/>
              <a:cs typeface="Calibri" panose="020F0502020204030204" pitchFamily="34" charset="0"/>
            </a:endParaRPr>
          </a:p>
          <a:p>
            <a:pPr marL="432000" lvl="1" indent="-216000" algn="just">
              <a:lnSpc>
                <a:spcPct val="100000"/>
              </a:lnSpc>
              <a:spcBef>
                <a:spcPts val="0"/>
              </a:spcBef>
              <a:buFont typeface="Wingdings" panose="05000000000000000000" pitchFamily="2" charset="2"/>
              <a:buChar char=""/>
            </a:pPr>
            <a:endParaRPr lang="en-GB" sz="1600" dirty="0">
              <a:effectLst/>
              <a:ea typeface="SimSun" panose="02010600030101010101" pitchFamily="2" charset="-122"/>
              <a:cs typeface="Calibri" panose="020F0502020204030204" pitchFamily="34" charset="0"/>
            </a:endParaRPr>
          </a:p>
        </p:txBody>
      </p:sp>
      <p:pic>
        <p:nvPicPr>
          <p:cNvPr id="6" name="Picture 5">
            <a:extLst>
              <a:ext uri="{FF2B5EF4-FFF2-40B4-BE49-F238E27FC236}">
                <a16:creationId xmlns:a16="http://schemas.microsoft.com/office/drawing/2014/main" id="{B9354BCC-F9DC-4537-A104-ACB8B6685788}"/>
              </a:ext>
            </a:extLst>
          </p:cNvPr>
          <p:cNvPicPr>
            <a:picLocks noChangeAspect="1"/>
          </p:cNvPicPr>
          <p:nvPr/>
        </p:nvPicPr>
        <p:blipFill>
          <a:blip r:embed="rId2"/>
          <a:stretch>
            <a:fillRect/>
          </a:stretch>
        </p:blipFill>
        <p:spPr>
          <a:xfrm>
            <a:off x="8217673" y="1480864"/>
            <a:ext cx="3323831" cy="1296000"/>
          </a:xfrm>
          <a:prstGeom prst="rect">
            <a:avLst/>
          </a:prstGeom>
          <a:ln w="6350">
            <a:solidFill>
              <a:srgbClr val="00B0F0"/>
            </a:solidFill>
          </a:ln>
        </p:spPr>
      </p:pic>
      <p:pic>
        <p:nvPicPr>
          <p:cNvPr id="8" name="Picture 7">
            <a:extLst>
              <a:ext uri="{FF2B5EF4-FFF2-40B4-BE49-F238E27FC236}">
                <a16:creationId xmlns:a16="http://schemas.microsoft.com/office/drawing/2014/main" id="{8B49EC77-61C4-4A22-8758-40E5D94E2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981" y="3672424"/>
            <a:ext cx="2003215" cy="2592000"/>
          </a:xfrm>
          <a:prstGeom prst="rect">
            <a:avLst/>
          </a:prstGeom>
          <a:ln w="6350">
            <a:solidFill>
              <a:srgbClr val="00B0F0"/>
            </a:solidFill>
          </a:ln>
        </p:spPr>
      </p:pic>
      <p:sp>
        <p:nvSpPr>
          <p:cNvPr id="10" name="TextBox 9">
            <a:extLst>
              <a:ext uri="{FF2B5EF4-FFF2-40B4-BE49-F238E27FC236}">
                <a16:creationId xmlns:a16="http://schemas.microsoft.com/office/drawing/2014/main" id="{5097F174-3DB2-48C6-BFBA-E3B1985E8B62}"/>
              </a:ext>
            </a:extLst>
          </p:cNvPr>
          <p:cNvSpPr txBox="1"/>
          <p:nvPr/>
        </p:nvSpPr>
        <p:spPr>
          <a:xfrm>
            <a:off x="8217673" y="2827624"/>
            <a:ext cx="3323831" cy="553998"/>
          </a:xfrm>
          <a:prstGeom prst="rect">
            <a:avLst/>
          </a:prstGeom>
          <a:noFill/>
        </p:spPr>
        <p:txBody>
          <a:bodyPr wrap="square">
            <a:spAutoFit/>
          </a:bodyPr>
          <a:lstStyle/>
          <a:p>
            <a:pPr lvl="0" algn="ctr">
              <a:lnSpc>
                <a:spcPct val="100000"/>
              </a:lnSpc>
              <a:spcBef>
                <a:spcPts val="0"/>
              </a:spcBef>
            </a:pPr>
            <a:r>
              <a:rPr lang="en-US" sz="1000" dirty="0">
                <a:effectLst/>
                <a:latin typeface="Calibri" panose="020F0502020204030204" pitchFamily="34" charset="0"/>
                <a:ea typeface="SimSun" panose="02010600030101010101" pitchFamily="2" charset="-122"/>
                <a:cs typeface="Calibri" panose="020F0502020204030204" pitchFamily="34" charset="0"/>
              </a:rPr>
              <a:t>[1] W. Xu, …, J. </a:t>
            </a:r>
            <a:r>
              <a:rPr lang="en-US" sz="1000" dirty="0" err="1">
                <a:effectLst/>
                <a:latin typeface="Calibri" panose="020F0502020204030204" pitchFamily="34" charset="0"/>
                <a:ea typeface="SimSun" panose="02010600030101010101" pitchFamily="2" charset="-122"/>
                <a:cs typeface="Calibri" panose="020F0502020204030204" pitchFamily="34" charset="0"/>
              </a:rPr>
              <a:t>Hagenauer</a:t>
            </a:r>
            <a:r>
              <a:rPr lang="en-US" sz="1000" i="1" dirty="0">
                <a:solidFill>
                  <a:srgbClr val="000000"/>
                </a:solidFill>
                <a:effectLst/>
                <a:latin typeface="Calibri" panose="020F0502020204030204" pitchFamily="34" charset="0"/>
                <a:ea typeface="SimSun" panose="02010600030101010101" pitchFamily="2" charset="-122"/>
              </a:rPr>
              <a:t>, </a:t>
            </a:r>
            <a:r>
              <a:rPr lang="en-US" sz="1000"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US" sz="10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An adaptive </a:t>
            </a:r>
            <a:r>
              <a:rPr lang="en-US" sz="1000" dirty="0" err="1">
                <a:solidFill>
                  <a:srgbClr val="000000"/>
                </a:solidFill>
                <a:effectLst/>
                <a:latin typeface="Calibri" panose="020F0502020204030204" pitchFamily="34" charset="0"/>
                <a:ea typeface="SimSun" panose="02010600030101010101" pitchFamily="2" charset="-122"/>
                <a:cs typeface="Calibri" panose="020F0502020204030204" pitchFamily="34" charset="0"/>
              </a:rPr>
              <a:t>multirate</a:t>
            </a:r>
            <a:r>
              <a:rPr lang="en-US" sz="10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(AMR) codec proposed for GSM speech transmission</a:t>
            </a:r>
            <a:r>
              <a:rPr lang="en-US" sz="1000" dirty="0">
                <a:effectLst/>
                <a:latin typeface="Calibri" panose="020F0502020204030204" pitchFamily="34" charset="0"/>
                <a:ea typeface="SimSun" panose="02010600030101010101" pitchFamily="2" charset="-122"/>
                <a:cs typeface="Calibri" panose="020F0502020204030204" pitchFamily="34" charset="0"/>
              </a:rPr>
              <a:t>,” </a:t>
            </a:r>
            <a:r>
              <a:rPr lang="en-GB" sz="1000" i="1" dirty="0">
                <a:effectLst/>
                <a:latin typeface="Calibri" panose="020F0502020204030204" pitchFamily="34" charset="0"/>
                <a:ea typeface="SimSun" panose="02010600030101010101" pitchFamily="2" charset="-122"/>
                <a:cs typeface="Calibri" panose="020F0502020204030204" pitchFamily="34" charset="0"/>
              </a:rPr>
              <a:t>Int. J. Electron. and Comm</a:t>
            </a:r>
            <a:r>
              <a:rPr lang="en-US" sz="1000" i="1" dirty="0">
                <a:effectLst/>
                <a:latin typeface="Calibri" panose="020F0502020204030204" pitchFamily="34" charset="0"/>
                <a:ea typeface="SimSun" panose="02010600030101010101" pitchFamily="2" charset="-122"/>
                <a:cs typeface="Calibri" panose="020F0502020204030204" pitchFamily="34" charset="0"/>
              </a:rPr>
              <a:t>.</a:t>
            </a:r>
            <a:r>
              <a:rPr lang="en-GB" sz="1000" i="1" dirty="0">
                <a:effectLst/>
                <a:latin typeface="Calibri" panose="020F0502020204030204" pitchFamily="34" charset="0"/>
                <a:ea typeface="SimSun" panose="02010600030101010101" pitchFamily="2" charset="-122"/>
                <a:cs typeface="Calibri" panose="020F0502020204030204" pitchFamily="34" charset="0"/>
              </a:rPr>
              <a:t> (AEÜ)</a:t>
            </a:r>
            <a:r>
              <a:rPr lang="en-GB" sz="1000" dirty="0">
                <a:effectLst/>
                <a:latin typeface="Calibri" panose="020F0502020204030204" pitchFamily="34" charset="0"/>
                <a:ea typeface="SimSun" panose="02010600030101010101" pitchFamily="2" charset="-122"/>
                <a:cs typeface="Calibri" panose="020F0502020204030204" pitchFamily="34" charset="0"/>
              </a:rPr>
              <a:t>, 2000. </a:t>
            </a:r>
          </a:p>
        </p:txBody>
      </p:sp>
      <p:sp>
        <p:nvSpPr>
          <p:cNvPr id="12" name="TextBox 11">
            <a:extLst>
              <a:ext uri="{FF2B5EF4-FFF2-40B4-BE49-F238E27FC236}">
                <a16:creationId xmlns:a16="http://schemas.microsoft.com/office/drawing/2014/main" id="{0D825B1F-F470-4B3D-A22B-26C31D100913}"/>
              </a:ext>
            </a:extLst>
          </p:cNvPr>
          <p:cNvSpPr txBox="1"/>
          <p:nvPr/>
        </p:nvSpPr>
        <p:spPr>
          <a:xfrm>
            <a:off x="8217673" y="6293249"/>
            <a:ext cx="3323831" cy="246221"/>
          </a:xfrm>
          <a:prstGeom prst="rect">
            <a:avLst/>
          </a:prstGeom>
          <a:noFill/>
        </p:spPr>
        <p:txBody>
          <a:bodyPr wrap="square">
            <a:spAutoFit/>
          </a:bodyPr>
          <a:lstStyle/>
          <a:p>
            <a:pPr lvl="0" algn="ctr">
              <a:lnSpc>
                <a:spcPct val="100000"/>
              </a:lnSpc>
              <a:spcBef>
                <a:spcPts val="0"/>
              </a:spcBef>
            </a:pPr>
            <a:r>
              <a:rPr lang="en-US" sz="1000" dirty="0">
                <a:effectLst/>
                <a:latin typeface="Calibri" panose="020F0502020204030204" pitchFamily="34" charset="0"/>
                <a:ea typeface="SimSun" panose="02010600030101010101" pitchFamily="2" charset="-122"/>
                <a:cs typeface="Calibri" panose="020F0502020204030204" pitchFamily="34" charset="0"/>
              </a:rPr>
              <a:t>[2] 3GPP TS 45.003</a:t>
            </a:r>
            <a:r>
              <a:rPr lang="en-US" sz="1000" dirty="0">
                <a:latin typeface="Calibri" panose="020F0502020204030204" pitchFamily="34" charset="0"/>
                <a:ea typeface="SimSun" panose="02010600030101010101" pitchFamily="2" charset="-122"/>
                <a:cs typeface="Calibri" panose="020F0502020204030204" pitchFamily="34" charset="0"/>
              </a:rPr>
              <a:t>,</a:t>
            </a:r>
            <a:r>
              <a:rPr lang="en-US" sz="1000" dirty="0">
                <a:effectLst/>
                <a:latin typeface="Calibri" panose="020F0502020204030204" pitchFamily="34" charset="0"/>
                <a:ea typeface="SimSun" panose="02010600030101010101" pitchFamily="2" charset="-122"/>
                <a:cs typeface="Calibri" panose="020F0502020204030204" pitchFamily="34" charset="0"/>
              </a:rPr>
              <a:t> </a:t>
            </a:r>
            <a:r>
              <a:rPr lang="en-GB" sz="1000" dirty="0">
                <a:effectLst/>
                <a:latin typeface="Calibri" panose="020F0502020204030204" pitchFamily="34" charset="0"/>
                <a:ea typeface="SimSun" panose="02010600030101010101" pitchFamily="2" charset="-122"/>
                <a:cs typeface="Calibri" panose="020F0502020204030204" pitchFamily="34" charset="0"/>
              </a:rPr>
              <a:t>Channel coding (Rel. 5), 2006.</a:t>
            </a:r>
            <a:endParaRPr lang="en-DE" sz="1000" dirty="0">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420544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79B6AC-4167-D57D-5BE9-96B793A98CBE}"/>
              </a:ext>
            </a:extLst>
          </p:cNvPr>
          <p:cNvSpPr>
            <a:spLocks noGrp="1"/>
          </p:cNvSpPr>
          <p:nvPr>
            <p:ph type="title"/>
          </p:nvPr>
        </p:nvSpPr>
        <p:spPr/>
        <p:txBody>
          <a:bodyPr>
            <a:normAutofit/>
          </a:bodyPr>
          <a:lstStyle/>
          <a:p>
            <a:r>
              <a:rPr lang="en-US" dirty="0"/>
              <a:t>“Joh 1,16: Von seiner </a:t>
            </a:r>
            <a:r>
              <a:rPr lang="en-US" dirty="0" err="1"/>
              <a:t>Fülle</a:t>
            </a:r>
            <a:r>
              <a:rPr lang="en-US" dirty="0"/>
              <a:t> </a:t>
            </a:r>
            <a:r>
              <a:rPr lang="en-US" dirty="0" err="1"/>
              <a:t>haben</a:t>
            </a:r>
            <a:r>
              <a:rPr lang="en-US" dirty="0"/>
              <a:t> </a:t>
            </a:r>
            <a:r>
              <a:rPr lang="en-US" dirty="0" err="1"/>
              <a:t>wir</a:t>
            </a:r>
            <a:r>
              <a:rPr lang="en-US" dirty="0"/>
              <a:t> alle </a:t>
            </a:r>
            <a:r>
              <a:rPr lang="en-US" dirty="0" err="1"/>
              <a:t>genommen</a:t>
            </a:r>
            <a:r>
              <a:rPr lang="en-US" dirty="0"/>
              <a:t> – Gnade um Gnade.”</a:t>
            </a:r>
          </a:p>
        </p:txBody>
      </p:sp>
      <p:sp>
        <p:nvSpPr>
          <p:cNvPr id="5" name="Text Placeholder 4">
            <a:extLst>
              <a:ext uri="{FF2B5EF4-FFF2-40B4-BE49-F238E27FC236}">
                <a16:creationId xmlns:a16="http://schemas.microsoft.com/office/drawing/2014/main" id="{B8BF6749-B4E1-4530-11CC-543AC730E461}"/>
              </a:ext>
            </a:extLst>
          </p:cNvPr>
          <p:cNvSpPr>
            <a:spLocks noGrp="1"/>
          </p:cNvSpPr>
          <p:nvPr>
            <p:ph type="body" idx="1"/>
          </p:nvPr>
        </p:nvSpPr>
        <p:spPr/>
        <p:txBody>
          <a:bodyPr/>
          <a:lstStyle/>
          <a:p>
            <a:r>
              <a:rPr lang="en-US" dirty="0"/>
              <a:t>“From his fullness we have all received, grace upon grace.”</a:t>
            </a:r>
          </a:p>
        </p:txBody>
      </p:sp>
    </p:spTree>
    <p:extLst>
      <p:ext uri="{BB962C8B-B14F-4D97-AF65-F5344CB8AC3E}">
        <p14:creationId xmlns:p14="http://schemas.microsoft.com/office/powerpoint/2010/main" val="369096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5337FA-80F8-34C0-1F61-519DACB5D171}"/>
              </a:ext>
            </a:extLst>
          </p:cNvPr>
          <p:cNvSpPr>
            <a:spLocks noGrp="1"/>
          </p:cNvSpPr>
          <p:nvPr>
            <p:ph type="title"/>
          </p:nvPr>
        </p:nvSpPr>
        <p:spPr/>
        <p:txBody>
          <a:bodyPr/>
          <a:lstStyle/>
          <a:p>
            <a:r>
              <a:rPr lang="en-US" dirty="0"/>
              <a:t>In 1996</a:t>
            </a:r>
          </a:p>
        </p:txBody>
      </p:sp>
      <p:sp>
        <p:nvSpPr>
          <p:cNvPr id="5" name="Content Placeholder 4">
            <a:extLst>
              <a:ext uri="{FF2B5EF4-FFF2-40B4-BE49-F238E27FC236}">
                <a16:creationId xmlns:a16="http://schemas.microsoft.com/office/drawing/2014/main" id="{DEE66F90-BD08-E7FA-9CC5-46D544B4BE2E}"/>
              </a:ext>
            </a:extLst>
          </p:cNvPr>
          <p:cNvSpPr>
            <a:spLocks noGrp="1"/>
          </p:cNvSpPr>
          <p:nvPr>
            <p:ph idx="1"/>
          </p:nvPr>
        </p:nvSpPr>
        <p:spPr/>
        <p:txBody>
          <a:bodyPr>
            <a:normAutofit/>
          </a:bodyPr>
          <a:lstStyle/>
          <a:p>
            <a:r>
              <a:rPr lang="en-US" sz="3200" dirty="0"/>
              <a:t>Professor Hagenauer was one of the pioneers of channel coding and mobile communications, at a time when these fields were still young, bold, and full of promise. </a:t>
            </a:r>
          </a:p>
          <a:p>
            <a:r>
              <a:rPr lang="en-US" sz="3200" dirty="0"/>
              <a:t>But those of us who worked with him know that his true legacy reaches far beyond publications, patents, or programs. </a:t>
            </a:r>
          </a:p>
          <a:p>
            <a:r>
              <a:rPr lang="en-US" sz="3200" dirty="0"/>
              <a:t>It lies in how he treated people – especially us young researchers.</a:t>
            </a:r>
          </a:p>
        </p:txBody>
      </p:sp>
    </p:spTree>
    <p:extLst>
      <p:ext uri="{BB962C8B-B14F-4D97-AF65-F5344CB8AC3E}">
        <p14:creationId xmlns:p14="http://schemas.microsoft.com/office/powerpoint/2010/main" val="76745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05A7794-476E-1524-2EA2-A20BB42305DE}"/>
              </a:ext>
            </a:extLst>
          </p:cNvPr>
          <p:cNvPicPr>
            <a:picLocks noChangeAspect="1"/>
          </p:cNvPicPr>
          <p:nvPr/>
        </p:nvPicPr>
        <p:blipFill>
          <a:blip r:embed="rId3">
            <a:extLst>
              <a:ext uri="{28A0092B-C50C-407E-A947-70E740481C1C}">
                <a14:useLocalDpi xmlns:a14="http://schemas.microsoft.com/office/drawing/2010/main" val="0"/>
              </a:ext>
            </a:extLst>
          </a:blip>
          <a:srcRect r="20689"/>
          <a:stretch>
            <a:fillRect/>
          </a:stretch>
        </p:blipFill>
        <p:spPr>
          <a:xfrm>
            <a:off x="1"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573864-BBE0-E409-0372-1772E0909BD5}"/>
              </a:ext>
            </a:extLst>
          </p:cNvPr>
          <p:cNvSpPr>
            <a:spLocks noGrp="1"/>
          </p:cNvSpPr>
          <p:nvPr>
            <p:ph type="title"/>
          </p:nvPr>
        </p:nvSpPr>
        <p:spPr>
          <a:xfrm>
            <a:off x="7531610" y="365125"/>
            <a:ext cx="3822189" cy="1899912"/>
          </a:xfrm>
        </p:spPr>
        <p:txBody>
          <a:bodyPr>
            <a:normAutofit/>
          </a:bodyPr>
          <a:lstStyle/>
          <a:p>
            <a:r>
              <a:rPr lang="en-US" sz="4000"/>
              <a:t>February 4, 2026</a:t>
            </a:r>
          </a:p>
        </p:txBody>
      </p:sp>
      <p:sp>
        <p:nvSpPr>
          <p:cNvPr id="3" name="Content Placeholder 2">
            <a:extLst>
              <a:ext uri="{FF2B5EF4-FFF2-40B4-BE49-F238E27FC236}">
                <a16:creationId xmlns:a16="http://schemas.microsoft.com/office/drawing/2014/main" id="{913ECAC8-73A8-0491-CDDA-7D5947D12C3C}"/>
              </a:ext>
            </a:extLst>
          </p:cNvPr>
          <p:cNvSpPr>
            <a:spLocks noGrp="1"/>
          </p:cNvSpPr>
          <p:nvPr>
            <p:ph idx="1"/>
          </p:nvPr>
        </p:nvSpPr>
        <p:spPr>
          <a:xfrm>
            <a:off x="7531610" y="2434201"/>
            <a:ext cx="3822189" cy="3742762"/>
          </a:xfrm>
        </p:spPr>
        <p:txBody>
          <a:bodyPr>
            <a:normAutofit/>
          </a:bodyPr>
          <a:lstStyle/>
          <a:p>
            <a:r>
              <a:rPr lang="en-US" sz="1700"/>
              <a:t>At the memorial service, his grandchildren Samuel and Junia spoke about their grandfather in words that immediately felt familiar to all of us. </a:t>
            </a:r>
          </a:p>
          <a:p>
            <a:r>
              <a:rPr lang="en-US" sz="1700"/>
              <a:t>They described a man who was hospitable, cultivated, curious, always willing to listen—someone who combined intellect with warmth, humour, and ease. </a:t>
            </a:r>
          </a:p>
          <a:p>
            <a:r>
              <a:rPr lang="en-US" sz="1700"/>
              <a:t>In hearing them, we realised that the professor we admired was the same person they called “Opa”.</a:t>
            </a:r>
          </a:p>
        </p:txBody>
      </p:sp>
    </p:spTree>
    <p:extLst>
      <p:ext uri="{BB962C8B-B14F-4D97-AF65-F5344CB8AC3E}">
        <p14:creationId xmlns:p14="http://schemas.microsoft.com/office/powerpoint/2010/main" val="232472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8075-25C1-F236-8261-4B4513FFEDA9}"/>
              </a:ext>
            </a:extLst>
          </p:cNvPr>
          <p:cNvSpPr>
            <a:spLocks noGrp="1"/>
          </p:cNvSpPr>
          <p:nvPr>
            <p:ph type="title"/>
          </p:nvPr>
        </p:nvSpPr>
        <p:spPr/>
        <p:txBody>
          <a:bodyPr/>
          <a:lstStyle/>
          <a:p>
            <a:r>
              <a:rPr lang="en-US"/>
              <a:t>“Why don’t you try this?”</a:t>
            </a:r>
            <a:endParaRPr lang="en-US" dirty="0"/>
          </a:p>
        </p:txBody>
      </p:sp>
      <p:sp>
        <p:nvSpPr>
          <p:cNvPr id="3" name="Content Placeholder 2">
            <a:extLst>
              <a:ext uri="{FF2B5EF4-FFF2-40B4-BE49-F238E27FC236}">
                <a16:creationId xmlns:a16="http://schemas.microsoft.com/office/drawing/2014/main" id="{D26B9131-6532-160E-E0F5-B525C503A0BD}"/>
              </a:ext>
            </a:extLst>
          </p:cNvPr>
          <p:cNvSpPr>
            <a:spLocks noGrp="1"/>
          </p:cNvSpPr>
          <p:nvPr>
            <p:ph idx="1"/>
          </p:nvPr>
        </p:nvSpPr>
        <p:spPr/>
        <p:txBody>
          <a:bodyPr/>
          <a:lstStyle/>
          <a:p>
            <a:r>
              <a:rPr lang="en-US" dirty="0"/>
              <a:t>Many of us experienced his confidence before we felt fully ready ourselves. He had a rare ability to say, almost casually: </a:t>
            </a:r>
          </a:p>
          <a:p>
            <a:r>
              <a:rPr lang="en-US" b="1" dirty="0"/>
              <a:t>“Why don’t you try this?” </a:t>
            </a:r>
            <a:r>
              <a:rPr lang="en-US" dirty="0"/>
              <a:t>– and suddenly an opportunity existed. For some, that meant being encouraged to write a diploma thesis abroad. </a:t>
            </a:r>
          </a:p>
          <a:p>
            <a:r>
              <a:rPr lang="en-US" dirty="0"/>
              <a:t>For others, a research stay far from home. In my own case, it meant being able to do a diploma thesis in the United States in 1996, and later starting a research stay at UC San Diego in 2000.</a:t>
            </a:r>
          </a:p>
          <a:p>
            <a:r>
              <a:rPr lang="en-US" dirty="0"/>
              <a:t>At the time, these were not obvious or easy paths – but for him, opening such doors felt natural.</a:t>
            </a:r>
          </a:p>
        </p:txBody>
      </p:sp>
    </p:spTree>
    <p:extLst>
      <p:ext uri="{BB962C8B-B14F-4D97-AF65-F5344CB8AC3E}">
        <p14:creationId xmlns:p14="http://schemas.microsoft.com/office/powerpoint/2010/main" val="150433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FE33E1-D804-9C33-575E-59AD7D9374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84D6160-1896-6C0C-4599-24B3FA01AA51}"/>
              </a:ext>
            </a:extLst>
          </p:cNvPr>
          <p:cNvPicPr>
            <a:picLocks noChangeAspect="1"/>
          </p:cNvPicPr>
          <p:nvPr/>
        </p:nvPicPr>
        <p:blipFill>
          <a:blip r:embed="rId2">
            <a:extLst>
              <a:ext uri="{28A0092B-C50C-407E-A947-70E740481C1C}">
                <a14:useLocalDpi xmlns:a14="http://schemas.microsoft.com/office/drawing/2010/main" val="0"/>
              </a:ext>
            </a:extLst>
          </a:blip>
          <a:srcRect r="5882"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8DD72A-3CC1-5E0B-C424-FD99ABF0644F}"/>
              </a:ext>
            </a:extLst>
          </p:cNvPr>
          <p:cNvSpPr>
            <a:spLocks noGrp="1"/>
          </p:cNvSpPr>
          <p:nvPr>
            <p:ph type="title"/>
          </p:nvPr>
        </p:nvSpPr>
        <p:spPr>
          <a:xfrm>
            <a:off x="7531610" y="365125"/>
            <a:ext cx="3822189" cy="1899912"/>
          </a:xfrm>
        </p:spPr>
        <p:txBody>
          <a:bodyPr>
            <a:normAutofit/>
          </a:bodyPr>
          <a:lstStyle/>
          <a:p>
            <a:r>
              <a:rPr lang="en-US" sz="4000"/>
              <a:t>Humour</a:t>
            </a:r>
          </a:p>
        </p:txBody>
      </p:sp>
      <p:sp>
        <p:nvSpPr>
          <p:cNvPr id="3" name="Content Placeholder 2">
            <a:extLst>
              <a:ext uri="{FF2B5EF4-FFF2-40B4-BE49-F238E27FC236}">
                <a16:creationId xmlns:a16="http://schemas.microsoft.com/office/drawing/2014/main" id="{4D459DF9-78EE-CCA0-DC0C-CDC59B45ADAD}"/>
              </a:ext>
            </a:extLst>
          </p:cNvPr>
          <p:cNvSpPr>
            <a:spLocks noGrp="1"/>
          </p:cNvSpPr>
          <p:nvPr>
            <p:ph idx="1"/>
          </p:nvPr>
        </p:nvSpPr>
        <p:spPr>
          <a:xfrm>
            <a:off x="7531610" y="2434201"/>
            <a:ext cx="3822189" cy="3742762"/>
          </a:xfrm>
        </p:spPr>
        <p:txBody>
          <a:bodyPr>
            <a:normAutofit lnSpcReduction="10000"/>
          </a:bodyPr>
          <a:lstStyle/>
          <a:p>
            <a:r>
              <a:rPr lang="en-US" sz="2000" dirty="0"/>
              <a:t>That unity of life and character was perhaps his greatest strength. He inspired not through authority, but through example. </a:t>
            </a:r>
          </a:p>
          <a:p>
            <a:r>
              <a:rPr lang="en-US" sz="2000" dirty="0"/>
              <a:t>He encouraged exploration, remained open to new ideas throughout his life, and approached both science and people with optimism and trust in the good.</a:t>
            </a:r>
          </a:p>
          <a:p>
            <a:r>
              <a:rPr lang="en-US" sz="2000" dirty="0"/>
              <a:t>And he believed in god and was full of </a:t>
            </a:r>
            <a:r>
              <a:rPr lang="en-US" sz="2000" dirty="0" err="1"/>
              <a:t>humour</a:t>
            </a:r>
            <a:r>
              <a:rPr lang="en-US" sz="2000" dirty="0"/>
              <a:t> … </a:t>
            </a:r>
          </a:p>
        </p:txBody>
      </p:sp>
    </p:spTree>
    <p:extLst>
      <p:ext uri="{BB962C8B-B14F-4D97-AF65-F5344CB8AC3E}">
        <p14:creationId xmlns:p14="http://schemas.microsoft.com/office/powerpoint/2010/main" val="318852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p:cNvSpPr>
            <a:spLocks noGrp="1"/>
          </p:cNvSpPr>
          <p:nvPr>
            <p:ph type="ctrTitle"/>
          </p:nvPr>
        </p:nvSpPr>
        <p:spPr>
          <a:xfrm>
            <a:off x="838199" y="1120676"/>
            <a:ext cx="7021513" cy="2308324"/>
          </a:xfrm>
        </p:spPr>
        <p:txBody>
          <a:bodyPr>
            <a:normAutofit/>
          </a:bodyPr>
          <a:lstStyle/>
          <a:p>
            <a:pPr algn="l"/>
            <a:r>
              <a:rPr lang="en-US" sz="5000">
                <a:solidFill>
                  <a:schemeClr val="bg1"/>
                </a:solidFill>
              </a:rPr>
              <a:t>The Creation of the First Book of Mobile Communications</a:t>
            </a:r>
          </a:p>
        </p:txBody>
      </p:sp>
      <p:sp>
        <p:nvSpPr>
          <p:cNvPr id="3" name="Subtitle 2"/>
          <p:cNvSpPr>
            <a:spLocks noGrp="1"/>
          </p:cNvSpPr>
          <p:nvPr>
            <p:ph type="subTitle" idx="1"/>
          </p:nvPr>
        </p:nvSpPr>
        <p:spPr>
          <a:xfrm>
            <a:off x="835024" y="3809999"/>
            <a:ext cx="7025753" cy="1012778"/>
          </a:xfrm>
        </p:spPr>
        <p:txBody>
          <a:bodyPr>
            <a:normAutofit/>
          </a:bodyPr>
          <a:lstStyle/>
          <a:p>
            <a:pPr algn="l"/>
            <a:r>
              <a:rPr lang="en-US">
                <a:solidFill>
                  <a:schemeClr val="bg1"/>
                </a:solidFill>
              </a:rPr>
              <a:t>Summary of a story from LNT Christmas party 1999</a:t>
            </a:r>
          </a:p>
        </p:txBody>
      </p:sp>
    </p:spTree>
    <p:extLst>
      <p:ext uri="{BB962C8B-B14F-4D97-AF65-F5344CB8AC3E}">
        <p14:creationId xmlns:p14="http://schemas.microsoft.com/office/powerpoint/2010/main" val="23188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p:cNvSpPr>
            <a:spLocks noGrp="1"/>
          </p:cNvSpPr>
          <p:nvPr>
            <p:ph type="title"/>
          </p:nvPr>
        </p:nvSpPr>
        <p:spPr>
          <a:xfrm>
            <a:off x="1268127" y="2023558"/>
            <a:ext cx="3521265" cy="2491292"/>
          </a:xfrm>
        </p:spPr>
        <p:txBody>
          <a:bodyPr anchor="t">
            <a:normAutofit/>
          </a:bodyPr>
          <a:lstStyle/>
          <a:p>
            <a:r>
              <a:rPr lang="en-US" sz="4000"/>
              <a:t>Day 1</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9175" y="1311088"/>
            <a:ext cx="5276850" cy="4327261"/>
          </a:xfrm>
        </p:spPr>
        <p:txBody>
          <a:bodyPr>
            <a:normAutofit/>
          </a:bodyPr>
          <a:lstStyle/>
          <a:p>
            <a:r>
              <a:rPr lang="en-US" sz="2000" dirty="0">
                <a:solidFill>
                  <a:schemeClr val="tx1">
                    <a:alpha val="80000"/>
                  </a:schemeClr>
                </a:solidFill>
              </a:rPr>
              <a:t>In the beginning, God created the office and the computer.</a:t>
            </a:r>
          </a:p>
          <a:p>
            <a:r>
              <a:rPr lang="en-US" sz="2000" dirty="0">
                <a:solidFill>
                  <a:schemeClr val="tx1">
                    <a:alpha val="80000"/>
                  </a:schemeClr>
                </a:solidFill>
              </a:rPr>
              <a:t>Now the assistants were without knowledge and without zeal, and darkness was upon room </a:t>
            </a:r>
            <a:r>
              <a:rPr lang="en-US" sz="2000" b="1" dirty="0">
                <a:solidFill>
                  <a:schemeClr val="tx1">
                    <a:alpha val="80000"/>
                  </a:schemeClr>
                </a:solidFill>
              </a:rPr>
              <a:t>N3404</a:t>
            </a:r>
            <a:r>
              <a:rPr lang="en-US" sz="2000" dirty="0">
                <a:solidFill>
                  <a:schemeClr val="tx1">
                    <a:alpha val="80000"/>
                  </a:schemeClr>
                </a:solidFill>
              </a:rPr>
              <a:t>; yet the spirit of God moved through the corridors.</a:t>
            </a:r>
          </a:p>
          <a:p>
            <a:r>
              <a:rPr lang="en-US" sz="2000" dirty="0">
                <a:solidFill>
                  <a:schemeClr val="tx1">
                    <a:alpha val="80000"/>
                  </a:schemeClr>
                </a:solidFill>
              </a:rPr>
              <a:t>And God said, </a:t>
            </a:r>
            <a:r>
              <a:rPr lang="en-US" sz="2000" b="1" dirty="0">
                <a:solidFill>
                  <a:schemeClr val="tx1">
                    <a:alpha val="80000"/>
                  </a:schemeClr>
                </a:solidFill>
              </a:rPr>
              <a:t>Let there be a book</a:t>
            </a:r>
            <a:r>
              <a:rPr lang="en-US" sz="2000" dirty="0">
                <a:solidFill>
                  <a:schemeClr val="tx1">
                    <a:alpha val="80000"/>
                  </a:schemeClr>
                </a:solidFill>
              </a:rPr>
              <a:t>. And there should have been a book. And God saw the book, that it was good. And God separated the book from the paper. And God called the book Mobile Communications, and the paper he called Analog Decoder. And there was evening, and there was morning—the first day.</a:t>
            </a:r>
          </a:p>
        </p:txBody>
      </p:sp>
    </p:spTree>
    <p:extLst>
      <p:ext uri="{BB962C8B-B14F-4D97-AF65-F5344CB8AC3E}">
        <p14:creationId xmlns:p14="http://schemas.microsoft.com/office/powerpoint/2010/main" val="202934518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p:cNvSpPr>
            <a:spLocks noGrp="1"/>
          </p:cNvSpPr>
          <p:nvPr>
            <p:ph type="title"/>
          </p:nvPr>
        </p:nvSpPr>
        <p:spPr>
          <a:xfrm>
            <a:off x="1268127" y="2023558"/>
            <a:ext cx="3521265" cy="2491292"/>
          </a:xfrm>
        </p:spPr>
        <p:txBody>
          <a:bodyPr anchor="t">
            <a:normAutofit/>
          </a:bodyPr>
          <a:lstStyle/>
          <a:p>
            <a:r>
              <a:rPr lang="en-US" sz="4000"/>
              <a:t>Day 2</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9175" y="1311088"/>
            <a:ext cx="5276850" cy="4327261"/>
          </a:xfrm>
        </p:spPr>
        <p:txBody>
          <a:bodyPr>
            <a:normAutofit/>
          </a:bodyPr>
          <a:lstStyle/>
          <a:p>
            <a:endParaRPr lang="en-US" sz="2400" dirty="0">
              <a:solidFill>
                <a:schemeClr val="tx1">
                  <a:alpha val="80000"/>
                </a:schemeClr>
              </a:solidFill>
            </a:endParaRPr>
          </a:p>
          <a:p>
            <a:pPr>
              <a:defRPr sz="1400"/>
            </a:pPr>
            <a:r>
              <a:rPr lang="en-US" sz="2400" dirty="0">
                <a:solidFill>
                  <a:schemeClr val="tx1">
                    <a:alpha val="80000"/>
                  </a:schemeClr>
                </a:solidFill>
              </a:rPr>
              <a:t>And God said, Let there be a division among the students, and let there be a separation between students and students. And God made the </a:t>
            </a:r>
            <a:r>
              <a:rPr lang="en-US" sz="2400" b="1" dirty="0">
                <a:solidFill>
                  <a:schemeClr val="tx1">
                    <a:alpha val="80000"/>
                  </a:schemeClr>
                </a:solidFill>
              </a:rPr>
              <a:t>Master </a:t>
            </a:r>
            <a:r>
              <a:rPr lang="en-US" sz="2400" b="1" dirty="0" err="1">
                <a:solidFill>
                  <a:schemeClr val="tx1">
                    <a:alpha val="80000"/>
                  </a:schemeClr>
                </a:solidFill>
              </a:rPr>
              <a:t>programme</a:t>
            </a:r>
            <a:r>
              <a:rPr lang="en-US" sz="2400" b="1" dirty="0">
                <a:solidFill>
                  <a:schemeClr val="tx1">
                    <a:alpha val="80000"/>
                  </a:schemeClr>
                </a:solidFill>
              </a:rPr>
              <a:t> </a:t>
            </a:r>
            <a:r>
              <a:rPr lang="en-US" sz="2400" dirty="0">
                <a:solidFill>
                  <a:schemeClr val="tx1">
                    <a:alpha val="80000"/>
                  </a:schemeClr>
                </a:solidFill>
              </a:rPr>
              <a:t>and separated the students within Europe from those who were outside Europe. And it was so. And God called them Master students. And there was evening, and there was morning—the second day. </a:t>
            </a:r>
            <a:r>
              <a:rPr lang="en-US" sz="2400" b="1" dirty="0">
                <a:solidFill>
                  <a:schemeClr val="tx1">
                    <a:alpha val="80000"/>
                  </a:schemeClr>
                </a:solidFill>
              </a:rPr>
              <a:t>(And still there was no book.)</a:t>
            </a:r>
          </a:p>
        </p:txBody>
      </p:sp>
    </p:spTree>
    <p:extLst>
      <p:ext uri="{BB962C8B-B14F-4D97-AF65-F5344CB8AC3E}">
        <p14:creationId xmlns:p14="http://schemas.microsoft.com/office/powerpoint/2010/main" val="376962409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8f6f869-1ed0-46b3-a227-1d3e52347e28}" enabled="1" method="Standard" siteId="{98e9ba89-e1a1-4e38-9007-8bdabc25de1d}" contentBits="0" removed="0"/>
</clbl:labelList>
</file>

<file path=docProps/app.xml><?xml version="1.0" encoding="utf-8"?>
<Properties xmlns="http://schemas.openxmlformats.org/officeDocument/2006/extended-properties" xmlns:vt="http://schemas.openxmlformats.org/officeDocument/2006/docPropsVTypes">
  <TotalTime>109</TotalTime>
  <Words>1522</Words>
  <Application>Microsoft Office PowerPoint</Application>
  <PresentationFormat>Widescreen</PresentationFormat>
  <Paragraphs>72</Paragraphs>
  <Slides>18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SimSun</vt:lpstr>
      <vt:lpstr>Aptos</vt:lpstr>
      <vt:lpstr>Aptos Display</vt:lpstr>
      <vt:lpstr>Arial</vt:lpstr>
      <vt:lpstr>Calibri</vt:lpstr>
      <vt:lpstr>Wingdings</vt:lpstr>
      <vt:lpstr>Office Theme</vt:lpstr>
      <vt:lpstr>In Memoriam  Professor Dr.-Ing  Joachim Hagenauer</vt:lpstr>
      <vt:lpstr>“Joh 1,16: Von seiner Fülle haben wir alle genommen – Gnade um Gnade.”</vt:lpstr>
      <vt:lpstr>In 1996</vt:lpstr>
      <vt:lpstr>February 4, 2026</vt:lpstr>
      <vt:lpstr>“Why don’t you try this?”</vt:lpstr>
      <vt:lpstr>Humour</vt:lpstr>
      <vt:lpstr>The Creation of the First Book of Mobile Communications</vt:lpstr>
      <vt:lpstr>Day 1</vt:lpstr>
      <vt:lpstr>Day 2</vt:lpstr>
      <vt:lpstr>Day 3</vt:lpstr>
      <vt:lpstr>Day 4</vt:lpstr>
      <vt:lpstr>Day 5</vt:lpstr>
      <vt:lpstr>Day 6</vt:lpstr>
      <vt:lpstr>Day 7</vt:lpstr>
      <vt:lpstr>Nomor Research in 2004</vt:lpstr>
      <vt:lpstr>welcoming, socially engaged, educated, someone who listened attentively, enjoyed company, and always carried a quiet sense of humour and lightness. </vt:lpstr>
      <vt:lpstr> Thank you  Professor Hagenauer   “Joh 1,16: Von seiner Fülle haben wir alle genommen – Gnade um Gnade.”</vt:lpstr>
      <vt:lpstr>Close Cooperation with Industry</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Stockhammer (26-F)</dc:creator>
  <cp:lastModifiedBy>Thomas Stockhammer (26-F)</cp:lastModifiedBy>
  <cp:revision>2</cp:revision>
  <dcterms:created xsi:type="dcterms:W3CDTF">2026-04-08T12:05:45Z</dcterms:created>
  <dcterms:modified xsi:type="dcterms:W3CDTF">2026-04-08T13:54:52Z</dcterms:modified>
</cp:coreProperties>
</file>